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1" r:id="rId3"/>
    <p:sldId id="266" r:id="rId4"/>
    <p:sldId id="265" r:id="rId5"/>
    <p:sldId id="267" r:id="rId6"/>
    <p:sldId id="259" r:id="rId7"/>
    <p:sldId id="268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7E4520-43AA-4DD9-93B3-3B070CA68D4A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47258-EFEC-4DAA-AE57-AA6C44465B6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655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2FC5C-450B-41A9-8097-07EF8014F5D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2FC5C-450B-41A9-8097-07EF8014F5D9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2FC5C-450B-41A9-8097-07EF8014F5D9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2FC5C-450B-41A9-8097-07EF8014F5D9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2FC5C-450B-41A9-8097-07EF8014F5D9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2FC5C-450B-41A9-8097-07EF8014F5D9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2FC5C-450B-41A9-8097-07EF8014F5D9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44D3A-F00F-4CC5-A17C-BF9D8FCFD8B1}" type="datetimeFigureOut">
              <a:rPr lang="es-ES" smtClean="0"/>
              <a:t>07/12/2011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9C65-0DBE-4BF4-8506-518C79D29C71}" type="slidenum">
              <a:rPr lang="es-ES" smtClean="0"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2700338" y="426720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3563938" y="4267200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2700338" y="2349500"/>
            <a:ext cx="0" cy="37607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2528888" y="5956300"/>
            <a:ext cx="360045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286000" y="23622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endParaRPr lang="es-ES" dirty="0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744788" y="3292475"/>
            <a:ext cx="2232025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2667000" y="51816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3492500" y="4221163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66" name="Arc 22"/>
          <p:cNvSpPr>
            <a:spLocks/>
          </p:cNvSpPr>
          <p:nvPr/>
        </p:nvSpPr>
        <p:spPr bwMode="auto">
          <a:xfrm flipH="1" flipV="1">
            <a:off x="2819400" y="3276600"/>
            <a:ext cx="1962150" cy="187166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684213" y="953869"/>
            <a:ext cx="822417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1. Disequilibrium point: Underemployment</a:t>
            </a:r>
            <a:endParaRPr lang="en-US" sz="3600" dirty="0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5410200" y="60198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endParaRPr lang="es-ES" dirty="0"/>
          </a:p>
        </p:txBody>
      </p:sp>
      <p:sp>
        <p:nvSpPr>
          <p:cNvPr id="21" name="Arc 22"/>
          <p:cNvSpPr>
            <a:spLocks/>
          </p:cNvSpPr>
          <p:nvPr/>
        </p:nvSpPr>
        <p:spPr bwMode="auto">
          <a:xfrm flipH="1" flipV="1">
            <a:off x="3124200" y="2971800"/>
            <a:ext cx="1962150" cy="187166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 flipH="1">
            <a:off x="4343400" y="5181600"/>
            <a:ext cx="0" cy="6921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73" name="Oval 29"/>
          <p:cNvSpPr>
            <a:spLocks noChangeArrowheads="1"/>
          </p:cNvSpPr>
          <p:nvPr/>
        </p:nvSpPr>
        <p:spPr bwMode="auto">
          <a:xfrm>
            <a:off x="4267200" y="5105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cxnSp>
        <p:nvCxnSpPr>
          <p:cNvPr id="24" name="23 Conector recto"/>
          <p:cNvCxnSpPr/>
          <p:nvPr/>
        </p:nvCxnSpPr>
        <p:spPr>
          <a:xfrm>
            <a:off x="3048000" y="4953000"/>
            <a:ext cx="2667000" cy="38100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791200" y="5105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MRS</a:t>
            </a:r>
            <a:endParaRPr lang="es-ES" dirty="0"/>
          </a:p>
        </p:txBody>
      </p:sp>
      <p:sp>
        <p:nvSpPr>
          <p:cNvPr id="26" name="25 CuadroTexto"/>
          <p:cNvSpPr txBox="1"/>
          <p:nvPr/>
        </p:nvSpPr>
        <p:spPr>
          <a:xfrm>
            <a:off x="4876800" y="5562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Slope of BC = w</a:t>
            </a:r>
            <a:endParaRPr lang="en-US" dirty="0"/>
          </a:p>
        </p:txBody>
      </p:sp>
      <p:cxnSp>
        <p:nvCxnSpPr>
          <p:cNvPr id="28" name="27 Conector recto de flecha"/>
          <p:cNvCxnSpPr/>
          <p:nvPr/>
        </p:nvCxnSpPr>
        <p:spPr>
          <a:xfrm flipH="1">
            <a:off x="4419600" y="3810000"/>
            <a:ext cx="962463" cy="12322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410200" y="32004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Underemployment: worker would increase utility (higher IC) by working longer hours (from A to B)</a:t>
            </a:r>
            <a:endParaRPr lang="en-US" dirty="0"/>
          </a:p>
        </p:txBody>
      </p:sp>
      <p:cxnSp>
        <p:nvCxnSpPr>
          <p:cNvPr id="31" name="30 Conector recto de flecha"/>
          <p:cNvCxnSpPr/>
          <p:nvPr/>
        </p:nvCxnSpPr>
        <p:spPr>
          <a:xfrm flipH="1" flipV="1">
            <a:off x="3581400" y="4419600"/>
            <a:ext cx="533400" cy="6096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 flipH="1">
            <a:off x="3733800" y="6172200"/>
            <a:ext cx="45720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4267200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38" name="Text Box 33"/>
          <p:cNvSpPr txBox="1">
            <a:spLocks noChangeArrowheads="1"/>
          </p:cNvSpPr>
          <p:nvPr/>
        </p:nvSpPr>
        <p:spPr bwMode="auto">
          <a:xfrm>
            <a:off x="3429000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39" name="Text Box 33"/>
          <p:cNvSpPr txBox="1">
            <a:spLocks noChangeArrowheads="1"/>
          </p:cNvSpPr>
          <p:nvPr/>
        </p:nvSpPr>
        <p:spPr bwMode="auto">
          <a:xfrm>
            <a:off x="4876800" y="4876800"/>
            <a:ext cx="45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lC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0" name="Text Box 33"/>
          <p:cNvSpPr txBox="1">
            <a:spLocks noChangeArrowheads="1"/>
          </p:cNvSpPr>
          <p:nvPr/>
        </p:nvSpPr>
        <p:spPr bwMode="auto">
          <a:xfrm>
            <a:off x="5181600" y="4495800"/>
            <a:ext cx="45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lC</a:t>
            </a:r>
            <a:r>
              <a:rPr lang="es-ES" sz="900" dirty="0"/>
              <a:t>1</a:t>
            </a:r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4038600" y="51816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A</a:t>
            </a:r>
            <a:endParaRPr lang="es-ES" sz="900" dirty="0"/>
          </a:p>
        </p:txBody>
      </p:sp>
      <p:sp>
        <p:nvSpPr>
          <p:cNvPr id="42" name="Text Box 33"/>
          <p:cNvSpPr txBox="1">
            <a:spLocks noChangeArrowheads="1"/>
          </p:cNvSpPr>
          <p:nvPr/>
        </p:nvSpPr>
        <p:spPr bwMode="auto">
          <a:xfrm>
            <a:off x="3581400" y="38862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B</a:t>
            </a:r>
            <a:endParaRPr lang="es-ES" sz="900" dirty="0"/>
          </a:p>
        </p:txBody>
      </p:sp>
      <p:cxnSp>
        <p:nvCxnSpPr>
          <p:cNvPr id="30" name="29 Conector recto de flecha"/>
          <p:cNvCxnSpPr/>
          <p:nvPr/>
        </p:nvCxnSpPr>
        <p:spPr>
          <a:xfrm flipH="1">
            <a:off x="3810000" y="2743200"/>
            <a:ext cx="962463" cy="12322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4800600" y="2362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Equilibrium</a:t>
            </a:r>
            <a:endParaRPr lang="en-US" dirty="0"/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2362200" y="5029200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/>
              <a:t>y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2362200" y="4114800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r>
              <a:rPr lang="es-ES" sz="900" dirty="0" smtClean="0"/>
              <a:t>1</a:t>
            </a:r>
            <a:endParaRPr lang="es-E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2700338" y="2349500"/>
            <a:ext cx="0" cy="37607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2528888" y="5956300"/>
            <a:ext cx="360045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168525" y="2284413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endParaRPr lang="es-ES" dirty="0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667000" y="3352800"/>
            <a:ext cx="2309813" cy="2603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2" name="Arc 8"/>
          <p:cNvSpPr>
            <a:spLocks/>
          </p:cNvSpPr>
          <p:nvPr/>
        </p:nvSpPr>
        <p:spPr bwMode="auto">
          <a:xfrm rot="21065410" flipH="1" flipV="1">
            <a:off x="3200400" y="2971800"/>
            <a:ext cx="2894012" cy="2305050"/>
          </a:xfrm>
          <a:custGeom>
            <a:avLst/>
            <a:gdLst>
              <a:gd name="G0" fmla="+- 0 0 0"/>
              <a:gd name="G1" fmla="+- 19817 0 0"/>
              <a:gd name="G2" fmla="+- 21600 0 0"/>
              <a:gd name="T0" fmla="*/ 8594 w 21600"/>
              <a:gd name="T1" fmla="*/ 0 h 19817"/>
              <a:gd name="T2" fmla="*/ 21600 w 21600"/>
              <a:gd name="T3" fmla="*/ 19817 h 19817"/>
              <a:gd name="T4" fmla="*/ 0 w 21600"/>
              <a:gd name="T5" fmla="*/ 19817 h 19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817" fill="none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</a:path>
              <a:path w="21600" h="19817" stroke="0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  <a:lnTo>
                  <a:pt x="0" y="1981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3176588" y="2787650"/>
            <a:ext cx="1800225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66" name="Arc 22"/>
          <p:cNvSpPr>
            <a:spLocks/>
          </p:cNvSpPr>
          <p:nvPr/>
        </p:nvSpPr>
        <p:spPr bwMode="auto">
          <a:xfrm flipH="1" flipV="1">
            <a:off x="3200400" y="2286000"/>
            <a:ext cx="1962150" cy="187166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3" name="Oval 29"/>
          <p:cNvSpPr>
            <a:spLocks noChangeArrowheads="1"/>
          </p:cNvSpPr>
          <p:nvPr/>
        </p:nvSpPr>
        <p:spPr bwMode="auto">
          <a:xfrm>
            <a:off x="3382962" y="3200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990600" y="914400"/>
            <a:ext cx="63346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2. More or fewer working hours?</a:t>
            </a:r>
            <a:endParaRPr lang="en-US" sz="3600" dirty="0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5364163" y="6092825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endParaRPr lang="es-ES" dirty="0"/>
          </a:p>
        </p:txBody>
      </p:sp>
      <p:cxnSp>
        <p:nvCxnSpPr>
          <p:cNvPr id="25" name="24 Conector curvado"/>
          <p:cNvCxnSpPr/>
          <p:nvPr/>
        </p:nvCxnSpPr>
        <p:spPr>
          <a:xfrm rot="5400000" flipH="1" flipV="1">
            <a:off x="2590800" y="2667000"/>
            <a:ext cx="533400" cy="533400"/>
          </a:xfrm>
          <a:prstGeom prst="curvedConnector3">
            <a:avLst>
              <a:gd name="adj1" fmla="val 136921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4800600" y="21336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 Wages </a:t>
            </a:r>
            <a:r>
              <a:rPr lang="en-US" dirty="0"/>
              <a:t>go up and the substitution effect is greater than the income </a:t>
            </a:r>
            <a:r>
              <a:rPr lang="en-US" dirty="0" smtClean="0"/>
              <a:t>effect </a:t>
            </a:r>
            <a:r>
              <a:rPr lang="en-US" dirty="0" smtClean="0">
                <a:sym typeface="Wingdings" pitchFamily="2" charset="2"/>
              </a:rPr>
              <a:t> more hours (upward sloping portion of L</a:t>
            </a:r>
            <a:r>
              <a:rPr lang="en-US" baseline="30000" dirty="0" smtClean="0">
                <a:sym typeface="Wingdings" pitchFamily="2" charset="2"/>
              </a:rPr>
              <a:t>s</a:t>
            </a:r>
            <a:r>
              <a:rPr lang="en-US" dirty="0" smtClean="0">
                <a:sym typeface="Wingdings" pitchFamily="2" charset="2"/>
              </a:rPr>
              <a:t>)</a:t>
            </a:r>
            <a:endParaRPr lang="es-ES" baseline="30000" dirty="0"/>
          </a:p>
        </p:txBody>
      </p:sp>
      <p:sp>
        <p:nvSpPr>
          <p:cNvPr id="35" name="Arc 22"/>
          <p:cNvSpPr>
            <a:spLocks/>
          </p:cNvSpPr>
          <p:nvPr/>
        </p:nvSpPr>
        <p:spPr bwMode="auto">
          <a:xfrm flipH="1" flipV="1">
            <a:off x="3143250" y="2700338"/>
            <a:ext cx="1962150" cy="187166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Line 10"/>
          <p:cNvSpPr>
            <a:spLocks noChangeShapeType="1"/>
          </p:cNvSpPr>
          <p:nvPr/>
        </p:nvSpPr>
        <p:spPr bwMode="auto">
          <a:xfrm>
            <a:off x="2667000" y="4419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3581400" y="4343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4068762" y="4343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>
            <a:off x="3657600" y="4419600"/>
            <a:ext cx="0" cy="15763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3429000" y="3276600"/>
            <a:ext cx="0" cy="27193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cxnSp>
        <p:nvCxnSpPr>
          <p:cNvPr id="39" name="38 Conector recto de flecha"/>
          <p:cNvCxnSpPr/>
          <p:nvPr/>
        </p:nvCxnSpPr>
        <p:spPr>
          <a:xfrm flipH="1">
            <a:off x="3352800" y="6324600"/>
            <a:ext cx="45720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33"/>
          <p:cNvSpPr txBox="1">
            <a:spLocks noChangeArrowheads="1"/>
          </p:cNvSpPr>
          <p:nvPr/>
        </p:nvSpPr>
        <p:spPr bwMode="auto">
          <a:xfrm>
            <a:off x="3581400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3286126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2667000" y="3276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3" name="Text Box 33"/>
          <p:cNvSpPr txBox="1">
            <a:spLocks noChangeArrowheads="1"/>
          </p:cNvSpPr>
          <p:nvPr/>
        </p:nvSpPr>
        <p:spPr bwMode="auto">
          <a:xfrm>
            <a:off x="2362200" y="4191000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/>
              <a:t>y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4" name="Text Box 33"/>
          <p:cNvSpPr txBox="1">
            <a:spLocks noChangeArrowheads="1"/>
          </p:cNvSpPr>
          <p:nvPr/>
        </p:nvSpPr>
        <p:spPr bwMode="auto">
          <a:xfrm>
            <a:off x="2362200" y="3135868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45" name="Text Box 33"/>
          <p:cNvSpPr txBox="1">
            <a:spLocks noChangeArrowheads="1"/>
          </p:cNvSpPr>
          <p:nvPr/>
        </p:nvSpPr>
        <p:spPr bwMode="auto">
          <a:xfrm>
            <a:off x="3429000" y="43434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A</a:t>
            </a:r>
            <a:endParaRPr lang="es-ES" sz="900" dirty="0"/>
          </a:p>
        </p:txBody>
      </p:sp>
      <p:sp>
        <p:nvSpPr>
          <p:cNvPr id="46" name="Text Box 33"/>
          <p:cNvSpPr txBox="1">
            <a:spLocks noChangeArrowheads="1"/>
          </p:cNvSpPr>
          <p:nvPr/>
        </p:nvSpPr>
        <p:spPr bwMode="auto">
          <a:xfrm>
            <a:off x="3429000" y="28956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B</a:t>
            </a:r>
            <a:endParaRPr lang="es-E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2700338" y="2349500"/>
            <a:ext cx="0" cy="37607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2528888" y="5956300"/>
            <a:ext cx="360045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168525" y="2284413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endParaRPr lang="es-ES" dirty="0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667000" y="3352800"/>
            <a:ext cx="2309813" cy="2603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2" name="Arc 8"/>
          <p:cNvSpPr>
            <a:spLocks/>
          </p:cNvSpPr>
          <p:nvPr/>
        </p:nvSpPr>
        <p:spPr bwMode="auto">
          <a:xfrm rot="21065410" flipH="1" flipV="1">
            <a:off x="2828042" y="2572404"/>
            <a:ext cx="2894012" cy="2305050"/>
          </a:xfrm>
          <a:custGeom>
            <a:avLst/>
            <a:gdLst>
              <a:gd name="G0" fmla="+- 0 0 0"/>
              <a:gd name="G1" fmla="+- 19817 0 0"/>
              <a:gd name="G2" fmla="+- 21600 0 0"/>
              <a:gd name="T0" fmla="*/ 8594 w 21600"/>
              <a:gd name="T1" fmla="*/ 0 h 19817"/>
              <a:gd name="T2" fmla="*/ 21600 w 21600"/>
              <a:gd name="T3" fmla="*/ 19817 h 19817"/>
              <a:gd name="T4" fmla="*/ 0 w 21600"/>
              <a:gd name="T5" fmla="*/ 19817 h 19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817" fill="none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</a:path>
              <a:path w="21600" h="19817" stroke="0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  <a:lnTo>
                  <a:pt x="0" y="1981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3176588" y="2787650"/>
            <a:ext cx="1800225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66" name="Arc 22"/>
          <p:cNvSpPr>
            <a:spLocks/>
          </p:cNvSpPr>
          <p:nvPr/>
        </p:nvSpPr>
        <p:spPr bwMode="auto">
          <a:xfrm flipH="1" flipV="1">
            <a:off x="3200400" y="2286000"/>
            <a:ext cx="1962150" cy="187166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3" name="Oval 29"/>
          <p:cNvSpPr>
            <a:spLocks noChangeArrowheads="1"/>
          </p:cNvSpPr>
          <p:nvPr/>
        </p:nvSpPr>
        <p:spPr bwMode="auto">
          <a:xfrm>
            <a:off x="3382962" y="3200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990600" y="914400"/>
            <a:ext cx="63346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2. More or fewer working hours?</a:t>
            </a:r>
            <a:endParaRPr lang="en-US" sz="3600" dirty="0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5364163" y="6092825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endParaRPr lang="es-ES" dirty="0"/>
          </a:p>
        </p:txBody>
      </p:sp>
      <p:cxnSp>
        <p:nvCxnSpPr>
          <p:cNvPr id="25" name="24 Conector curvado"/>
          <p:cNvCxnSpPr/>
          <p:nvPr/>
        </p:nvCxnSpPr>
        <p:spPr>
          <a:xfrm rot="10800000" flipV="1">
            <a:off x="2438400" y="2590800"/>
            <a:ext cx="588715" cy="468868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4572000" y="21336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b) Wages </a:t>
            </a:r>
            <a:r>
              <a:rPr lang="en-US" dirty="0"/>
              <a:t>go </a:t>
            </a:r>
            <a:r>
              <a:rPr lang="en-US" dirty="0" smtClean="0"/>
              <a:t>down and </a:t>
            </a:r>
            <a:r>
              <a:rPr lang="en-US" dirty="0"/>
              <a:t>the substitution effect is </a:t>
            </a:r>
            <a:r>
              <a:rPr lang="en-US" dirty="0" smtClean="0"/>
              <a:t>smaller than </a:t>
            </a:r>
            <a:r>
              <a:rPr lang="en-US" dirty="0"/>
              <a:t>the income </a:t>
            </a:r>
            <a:r>
              <a:rPr lang="en-US" dirty="0" smtClean="0"/>
              <a:t>effect </a:t>
            </a:r>
            <a:r>
              <a:rPr lang="en-US" dirty="0" smtClean="0">
                <a:sym typeface="Wingdings" pitchFamily="2" charset="2"/>
              </a:rPr>
              <a:t> more hours </a:t>
            </a:r>
            <a:r>
              <a:rPr lang="en-US" dirty="0" smtClean="0">
                <a:sym typeface="Wingdings" pitchFamily="2" charset="2"/>
              </a:rPr>
              <a:t>(backward bending </a:t>
            </a:r>
            <a:r>
              <a:rPr lang="en-US" dirty="0" smtClean="0">
                <a:sym typeface="Wingdings" pitchFamily="2" charset="2"/>
              </a:rPr>
              <a:t>portion of L</a:t>
            </a:r>
            <a:r>
              <a:rPr lang="en-US" baseline="30000" dirty="0" smtClean="0">
                <a:sym typeface="Wingdings" pitchFamily="2" charset="2"/>
              </a:rPr>
              <a:t>s</a:t>
            </a:r>
            <a:r>
              <a:rPr lang="en-US" dirty="0" smtClean="0">
                <a:sym typeface="Wingdings" pitchFamily="2" charset="2"/>
              </a:rPr>
              <a:t>)</a:t>
            </a:r>
            <a:endParaRPr lang="es-ES" baseline="30000" dirty="0"/>
          </a:p>
        </p:txBody>
      </p:sp>
      <p:sp>
        <p:nvSpPr>
          <p:cNvPr id="36" name="Line 10"/>
          <p:cNvSpPr>
            <a:spLocks noChangeShapeType="1"/>
          </p:cNvSpPr>
          <p:nvPr/>
        </p:nvSpPr>
        <p:spPr bwMode="auto">
          <a:xfrm>
            <a:off x="26670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>
            <a:off x="3200400" y="3962400"/>
            <a:ext cx="0" cy="20335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3429000" y="3276600"/>
            <a:ext cx="0" cy="27193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cxnSp>
        <p:nvCxnSpPr>
          <p:cNvPr id="39" name="38 Conector recto de flecha"/>
          <p:cNvCxnSpPr/>
          <p:nvPr/>
        </p:nvCxnSpPr>
        <p:spPr>
          <a:xfrm flipH="1">
            <a:off x="3048000" y="6324600"/>
            <a:ext cx="45720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33"/>
          <p:cNvSpPr txBox="1">
            <a:spLocks noChangeArrowheads="1"/>
          </p:cNvSpPr>
          <p:nvPr/>
        </p:nvSpPr>
        <p:spPr bwMode="auto">
          <a:xfrm>
            <a:off x="3048000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3286126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2667000" y="3276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3" name="Text Box 33"/>
          <p:cNvSpPr txBox="1">
            <a:spLocks noChangeArrowheads="1"/>
          </p:cNvSpPr>
          <p:nvPr/>
        </p:nvSpPr>
        <p:spPr bwMode="auto">
          <a:xfrm>
            <a:off x="2362200" y="3733800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/>
              <a:t>y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4" name="Text Box 33"/>
          <p:cNvSpPr txBox="1">
            <a:spLocks noChangeArrowheads="1"/>
          </p:cNvSpPr>
          <p:nvPr/>
        </p:nvSpPr>
        <p:spPr bwMode="auto">
          <a:xfrm>
            <a:off x="2362200" y="3048000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45" name="Text Box 33"/>
          <p:cNvSpPr txBox="1">
            <a:spLocks noChangeArrowheads="1"/>
          </p:cNvSpPr>
          <p:nvPr/>
        </p:nvSpPr>
        <p:spPr bwMode="auto">
          <a:xfrm>
            <a:off x="2971800" y="39624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B</a:t>
            </a:r>
            <a:endParaRPr lang="es-ES" sz="900" dirty="0"/>
          </a:p>
        </p:txBody>
      </p:sp>
      <p:sp>
        <p:nvSpPr>
          <p:cNvPr id="46" name="Text Box 33"/>
          <p:cNvSpPr txBox="1">
            <a:spLocks noChangeArrowheads="1"/>
          </p:cNvSpPr>
          <p:nvPr/>
        </p:nvSpPr>
        <p:spPr bwMode="auto">
          <a:xfrm>
            <a:off x="3429000" y="28956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A</a:t>
            </a:r>
            <a:endParaRPr lang="es-ES" sz="900" dirty="0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3124200" y="38862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3382962" y="41910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2700338" y="2349500"/>
            <a:ext cx="0" cy="37607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2528888" y="5956300"/>
            <a:ext cx="360045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168525" y="2284413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endParaRPr lang="es-ES" dirty="0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667000" y="3352800"/>
            <a:ext cx="2309813" cy="2603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2" name="Arc 8"/>
          <p:cNvSpPr>
            <a:spLocks/>
          </p:cNvSpPr>
          <p:nvPr/>
        </p:nvSpPr>
        <p:spPr bwMode="auto">
          <a:xfrm rot="21065410" flipH="1" flipV="1">
            <a:off x="3200400" y="2971800"/>
            <a:ext cx="2894012" cy="2305050"/>
          </a:xfrm>
          <a:custGeom>
            <a:avLst/>
            <a:gdLst>
              <a:gd name="G0" fmla="+- 0 0 0"/>
              <a:gd name="G1" fmla="+- 19817 0 0"/>
              <a:gd name="G2" fmla="+- 21600 0 0"/>
              <a:gd name="T0" fmla="*/ 8594 w 21600"/>
              <a:gd name="T1" fmla="*/ 0 h 19817"/>
              <a:gd name="T2" fmla="*/ 21600 w 21600"/>
              <a:gd name="T3" fmla="*/ 19817 h 19817"/>
              <a:gd name="T4" fmla="*/ 0 w 21600"/>
              <a:gd name="T5" fmla="*/ 19817 h 19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817" fill="none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</a:path>
              <a:path w="21600" h="19817" stroke="0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  <a:lnTo>
                  <a:pt x="0" y="1981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3176588" y="2787650"/>
            <a:ext cx="1800225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66" name="Arc 22"/>
          <p:cNvSpPr>
            <a:spLocks/>
          </p:cNvSpPr>
          <p:nvPr/>
        </p:nvSpPr>
        <p:spPr bwMode="auto">
          <a:xfrm flipH="1" flipV="1">
            <a:off x="3200400" y="2286000"/>
            <a:ext cx="1962150" cy="187166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3" name="Oval 29"/>
          <p:cNvSpPr>
            <a:spLocks noChangeArrowheads="1"/>
          </p:cNvSpPr>
          <p:nvPr/>
        </p:nvSpPr>
        <p:spPr bwMode="auto">
          <a:xfrm>
            <a:off x="3382962" y="3200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990600" y="914400"/>
            <a:ext cx="63346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2. More or fewer working hours?</a:t>
            </a:r>
            <a:endParaRPr lang="en-US" sz="3600" dirty="0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5364163" y="6092825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endParaRPr lang="es-ES" dirty="0"/>
          </a:p>
        </p:txBody>
      </p:sp>
      <p:cxnSp>
        <p:nvCxnSpPr>
          <p:cNvPr id="25" name="24 Conector curvado"/>
          <p:cNvCxnSpPr/>
          <p:nvPr/>
        </p:nvCxnSpPr>
        <p:spPr>
          <a:xfrm rot="10800000" flipV="1">
            <a:off x="2438400" y="2590800"/>
            <a:ext cx="588715" cy="468868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4800600" y="21336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c) Wages </a:t>
            </a:r>
            <a:r>
              <a:rPr lang="en-US" dirty="0"/>
              <a:t>go </a:t>
            </a:r>
            <a:r>
              <a:rPr lang="en-US" dirty="0" smtClean="0"/>
              <a:t>down and </a:t>
            </a:r>
            <a:r>
              <a:rPr lang="en-US" dirty="0"/>
              <a:t>the substitution effect is greater than the income </a:t>
            </a:r>
            <a:r>
              <a:rPr lang="en-US" dirty="0" smtClean="0"/>
              <a:t>effect </a:t>
            </a:r>
            <a:r>
              <a:rPr lang="en-US" dirty="0" smtClean="0">
                <a:sym typeface="Wingdings" pitchFamily="2" charset="2"/>
              </a:rPr>
              <a:t> fewer hours (upward </a:t>
            </a:r>
            <a:r>
              <a:rPr lang="en-US" dirty="0" smtClean="0">
                <a:sym typeface="Wingdings" pitchFamily="2" charset="2"/>
              </a:rPr>
              <a:t>sloping portion </a:t>
            </a:r>
            <a:r>
              <a:rPr lang="en-US" dirty="0" smtClean="0">
                <a:sym typeface="Wingdings" pitchFamily="2" charset="2"/>
              </a:rPr>
              <a:t>of L</a:t>
            </a:r>
            <a:r>
              <a:rPr lang="en-US" baseline="30000" dirty="0" smtClean="0">
                <a:sym typeface="Wingdings" pitchFamily="2" charset="2"/>
              </a:rPr>
              <a:t>s</a:t>
            </a:r>
            <a:r>
              <a:rPr lang="en-US" dirty="0" smtClean="0">
                <a:sym typeface="Wingdings" pitchFamily="2" charset="2"/>
              </a:rPr>
              <a:t>)</a:t>
            </a:r>
            <a:endParaRPr lang="es-ES" baseline="30000" dirty="0"/>
          </a:p>
        </p:txBody>
      </p:sp>
      <p:sp>
        <p:nvSpPr>
          <p:cNvPr id="36" name="Line 10"/>
          <p:cNvSpPr>
            <a:spLocks noChangeShapeType="1"/>
          </p:cNvSpPr>
          <p:nvPr/>
        </p:nvSpPr>
        <p:spPr bwMode="auto">
          <a:xfrm>
            <a:off x="2667000" y="4419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3581400" y="4343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>
            <a:off x="3657600" y="4419600"/>
            <a:ext cx="0" cy="15763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3429000" y="3276600"/>
            <a:ext cx="0" cy="27193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cxnSp>
        <p:nvCxnSpPr>
          <p:cNvPr id="39" name="38 Conector recto de flecha"/>
          <p:cNvCxnSpPr/>
          <p:nvPr/>
        </p:nvCxnSpPr>
        <p:spPr>
          <a:xfrm>
            <a:off x="3276600" y="6324600"/>
            <a:ext cx="53340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33"/>
          <p:cNvSpPr txBox="1">
            <a:spLocks noChangeArrowheads="1"/>
          </p:cNvSpPr>
          <p:nvPr/>
        </p:nvSpPr>
        <p:spPr bwMode="auto">
          <a:xfrm>
            <a:off x="3581400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3286126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2667000" y="3276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3" name="Text Box 33"/>
          <p:cNvSpPr txBox="1">
            <a:spLocks noChangeArrowheads="1"/>
          </p:cNvSpPr>
          <p:nvPr/>
        </p:nvSpPr>
        <p:spPr bwMode="auto">
          <a:xfrm>
            <a:off x="2362200" y="4191000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/>
              <a:t>y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4" name="Text Box 33"/>
          <p:cNvSpPr txBox="1">
            <a:spLocks noChangeArrowheads="1"/>
          </p:cNvSpPr>
          <p:nvPr/>
        </p:nvSpPr>
        <p:spPr bwMode="auto">
          <a:xfrm>
            <a:off x="2362200" y="3048000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45" name="Text Box 33"/>
          <p:cNvSpPr txBox="1">
            <a:spLocks noChangeArrowheads="1"/>
          </p:cNvSpPr>
          <p:nvPr/>
        </p:nvSpPr>
        <p:spPr bwMode="auto">
          <a:xfrm>
            <a:off x="3429000" y="43434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B</a:t>
            </a:r>
            <a:endParaRPr lang="es-ES" sz="900" dirty="0"/>
          </a:p>
        </p:txBody>
      </p:sp>
      <p:sp>
        <p:nvSpPr>
          <p:cNvPr id="46" name="Text Box 33"/>
          <p:cNvSpPr txBox="1">
            <a:spLocks noChangeArrowheads="1"/>
          </p:cNvSpPr>
          <p:nvPr/>
        </p:nvSpPr>
        <p:spPr bwMode="auto">
          <a:xfrm>
            <a:off x="3429000" y="28956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A</a:t>
            </a:r>
            <a:endParaRPr lang="es-ES" sz="900" dirty="0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3382962" y="41910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2700338" y="2349500"/>
            <a:ext cx="0" cy="37607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2528888" y="5956300"/>
            <a:ext cx="360045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168525" y="2284413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endParaRPr lang="es-ES" dirty="0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667000" y="3352800"/>
            <a:ext cx="2309813" cy="2603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2" name="Arc 8"/>
          <p:cNvSpPr>
            <a:spLocks/>
          </p:cNvSpPr>
          <p:nvPr/>
        </p:nvSpPr>
        <p:spPr bwMode="auto">
          <a:xfrm rot="21065410" flipH="1" flipV="1">
            <a:off x="3200400" y="2971800"/>
            <a:ext cx="2894012" cy="2305050"/>
          </a:xfrm>
          <a:custGeom>
            <a:avLst/>
            <a:gdLst>
              <a:gd name="G0" fmla="+- 0 0 0"/>
              <a:gd name="G1" fmla="+- 19817 0 0"/>
              <a:gd name="G2" fmla="+- 21600 0 0"/>
              <a:gd name="T0" fmla="*/ 8594 w 21600"/>
              <a:gd name="T1" fmla="*/ 0 h 19817"/>
              <a:gd name="T2" fmla="*/ 21600 w 21600"/>
              <a:gd name="T3" fmla="*/ 19817 h 19817"/>
              <a:gd name="T4" fmla="*/ 0 w 21600"/>
              <a:gd name="T5" fmla="*/ 19817 h 19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817" fill="none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</a:path>
              <a:path w="21600" h="19817" stroke="0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  <a:lnTo>
                  <a:pt x="0" y="1981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3176588" y="2787650"/>
            <a:ext cx="1800225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66" name="Arc 22"/>
          <p:cNvSpPr>
            <a:spLocks/>
          </p:cNvSpPr>
          <p:nvPr/>
        </p:nvSpPr>
        <p:spPr bwMode="auto">
          <a:xfrm rot="21418317" flipH="1" flipV="1">
            <a:off x="3505200" y="2743200"/>
            <a:ext cx="1962150" cy="187166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3" name="Oval 29"/>
          <p:cNvSpPr>
            <a:spLocks noChangeArrowheads="1"/>
          </p:cNvSpPr>
          <p:nvPr/>
        </p:nvSpPr>
        <p:spPr bwMode="auto">
          <a:xfrm>
            <a:off x="3733800" y="38100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990600" y="914400"/>
            <a:ext cx="63346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2. More or fewer working hours?</a:t>
            </a:r>
            <a:endParaRPr lang="en-US" sz="3600" dirty="0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5364163" y="6092825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endParaRPr lang="es-ES" dirty="0"/>
          </a:p>
        </p:txBody>
      </p:sp>
      <p:cxnSp>
        <p:nvCxnSpPr>
          <p:cNvPr id="25" name="24 Conector curvado"/>
          <p:cNvCxnSpPr/>
          <p:nvPr/>
        </p:nvCxnSpPr>
        <p:spPr>
          <a:xfrm rot="5400000" flipH="1" flipV="1">
            <a:off x="2590800" y="2667000"/>
            <a:ext cx="533400" cy="533400"/>
          </a:xfrm>
          <a:prstGeom prst="curvedConnector3">
            <a:avLst>
              <a:gd name="adj1" fmla="val 136921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4800600" y="21336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d) Wages </a:t>
            </a:r>
            <a:r>
              <a:rPr lang="en-US" dirty="0"/>
              <a:t>go up and the substitution effect is </a:t>
            </a:r>
            <a:r>
              <a:rPr lang="en-US" dirty="0" smtClean="0"/>
              <a:t>smaller than </a:t>
            </a:r>
            <a:r>
              <a:rPr lang="en-US" dirty="0"/>
              <a:t>the income </a:t>
            </a:r>
            <a:r>
              <a:rPr lang="en-US" dirty="0" smtClean="0"/>
              <a:t>effect </a:t>
            </a:r>
            <a:r>
              <a:rPr lang="en-US" dirty="0" smtClean="0">
                <a:sym typeface="Wingdings" pitchFamily="2" charset="2"/>
              </a:rPr>
              <a:t> fewer hours </a:t>
            </a:r>
            <a:r>
              <a:rPr lang="en-US" dirty="0">
                <a:sym typeface="Wingdings" pitchFamily="2" charset="2"/>
              </a:rPr>
              <a:t>(backward </a:t>
            </a:r>
            <a:r>
              <a:rPr lang="en-US" dirty="0" smtClean="0">
                <a:sym typeface="Wingdings" pitchFamily="2" charset="2"/>
              </a:rPr>
              <a:t>bending </a:t>
            </a:r>
            <a:r>
              <a:rPr lang="en-US" dirty="0" smtClean="0">
                <a:sym typeface="Wingdings" pitchFamily="2" charset="2"/>
              </a:rPr>
              <a:t>portion </a:t>
            </a:r>
            <a:r>
              <a:rPr lang="en-US" dirty="0" smtClean="0">
                <a:sym typeface="Wingdings" pitchFamily="2" charset="2"/>
              </a:rPr>
              <a:t>of L</a:t>
            </a:r>
            <a:r>
              <a:rPr lang="en-US" baseline="30000" dirty="0" smtClean="0">
                <a:sym typeface="Wingdings" pitchFamily="2" charset="2"/>
              </a:rPr>
              <a:t>s</a:t>
            </a:r>
            <a:r>
              <a:rPr lang="en-US" dirty="0" smtClean="0">
                <a:sym typeface="Wingdings" pitchFamily="2" charset="2"/>
              </a:rPr>
              <a:t>)</a:t>
            </a:r>
            <a:endParaRPr lang="es-ES" baseline="30000" dirty="0"/>
          </a:p>
        </p:txBody>
      </p:sp>
      <p:sp>
        <p:nvSpPr>
          <p:cNvPr id="35" name="Arc 22"/>
          <p:cNvSpPr>
            <a:spLocks/>
          </p:cNvSpPr>
          <p:nvPr/>
        </p:nvSpPr>
        <p:spPr bwMode="auto">
          <a:xfrm rot="708802" flipH="1" flipV="1">
            <a:off x="3148263" y="2695112"/>
            <a:ext cx="1949307" cy="1796498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Line 10"/>
          <p:cNvSpPr>
            <a:spLocks noChangeShapeType="1"/>
          </p:cNvSpPr>
          <p:nvPr/>
        </p:nvSpPr>
        <p:spPr bwMode="auto">
          <a:xfrm>
            <a:off x="2667000" y="4419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3581400" y="4343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4068762" y="4343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>
            <a:off x="3657600" y="4419600"/>
            <a:ext cx="0" cy="15763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3810000" y="3886200"/>
            <a:ext cx="0" cy="21097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cxnSp>
        <p:nvCxnSpPr>
          <p:cNvPr id="39" name="38 Conector recto de flecha"/>
          <p:cNvCxnSpPr/>
          <p:nvPr/>
        </p:nvCxnSpPr>
        <p:spPr>
          <a:xfrm>
            <a:off x="3581400" y="6324600"/>
            <a:ext cx="38100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33"/>
          <p:cNvSpPr txBox="1">
            <a:spLocks noChangeArrowheads="1"/>
          </p:cNvSpPr>
          <p:nvPr/>
        </p:nvSpPr>
        <p:spPr bwMode="auto">
          <a:xfrm>
            <a:off x="3505200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3733800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2743200" y="3886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3" name="Text Box 33"/>
          <p:cNvSpPr txBox="1">
            <a:spLocks noChangeArrowheads="1"/>
          </p:cNvSpPr>
          <p:nvPr/>
        </p:nvSpPr>
        <p:spPr bwMode="auto">
          <a:xfrm>
            <a:off x="2362200" y="4191000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/>
              <a:t>y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4" name="Text Box 33"/>
          <p:cNvSpPr txBox="1">
            <a:spLocks noChangeArrowheads="1"/>
          </p:cNvSpPr>
          <p:nvPr/>
        </p:nvSpPr>
        <p:spPr bwMode="auto">
          <a:xfrm>
            <a:off x="2362200" y="3657600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45" name="Text Box 33"/>
          <p:cNvSpPr txBox="1">
            <a:spLocks noChangeArrowheads="1"/>
          </p:cNvSpPr>
          <p:nvPr/>
        </p:nvSpPr>
        <p:spPr bwMode="auto">
          <a:xfrm>
            <a:off x="3352800" y="44196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A</a:t>
            </a:r>
            <a:endParaRPr lang="es-ES" sz="900" dirty="0"/>
          </a:p>
        </p:txBody>
      </p:sp>
      <p:sp>
        <p:nvSpPr>
          <p:cNvPr id="46" name="Text Box 33"/>
          <p:cNvSpPr txBox="1">
            <a:spLocks noChangeArrowheads="1"/>
          </p:cNvSpPr>
          <p:nvPr/>
        </p:nvSpPr>
        <p:spPr bwMode="auto">
          <a:xfrm>
            <a:off x="3962400" y="35052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B</a:t>
            </a:r>
            <a:endParaRPr lang="es-E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2700338" y="42640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3563938" y="4221163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2700338" y="2349500"/>
            <a:ext cx="0" cy="37607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2528888" y="5956300"/>
            <a:ext cx="360045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168525" y="2284413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endParaRPr lang="es-ES" dirty="0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744788" y="3292475"/>
            <a:ext cx="2232025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2" name="Arc 8"/>
          <p:cNvSpPr>
            <a:spLocks/>
          </p:cNvSpPr>
          <p:nvPr/>
        </p:nvSpPr>
        <p:spPr bwMode="auto">
          <a:xfrm flipH="1" flipV="1">
            <a:off x="3059113" y="2852738"/>
            <a:ext cx="2894012" cy="2305050"/>
          </a:xfrm>
          <a:custGeom>
            <a:avLst/>
            <a:gdLst>
              <a:gd name="G0" fmla="+- 0 0 0"/>
              <a:gd name="G1" fmla="+- 19817 0 0"/>
              <a:gd name="G2" fmla="+- 21600 0 0"/>
              <a:gd name="T0" fmla="*/ 8594 w 21600"/>
              <a:gd name="T1" fmla="*/ 0 h 19817"/>
              <a:gd name="T2" fmla="*/ 21600 w 21600"/>
              <a:gd name="T3" fmla="*/ 19817 h 19817"/>
              <a:gd name="T4" fmla="*/ 0 w 21600"/>
              <a:gd name="T5" fmla="*/ 19817 h 19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817" fill="none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</a:path>
              <a:path w="21600" h="19817" stroke="0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  <a:lnTo>
                  <a:pt x="0" y="1981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53" name="Arc 9"/>
          <p:cNvSpPr>
            <a:spLocks/>
          </p:cNvSpPr>
          <p:nvPr/>
        </p:nvSpPr>
        <p:spPr bwMode="auto">
          <a:xfrm flipH="1" flipV="1">
            <a:off x="3724275" y="1276350"/>
            <a:ext cx="1008063" cy="3644900"/>
          </a:xfrm>
          <a:custGeom>
            <a:avLst/>
            <a:gdLst>
              <a:gd name="G0" fmla="+- 2140 0 0"/>
              <a:gd name="G1" fmla="+- 21600 0 0"/>
              <a:gd name="G2" fmla="+- 21600 0 0"/>
              <a:gd name="T0" fmla="*/ 0 w 21587"/>
              <a:gd name="T1" fmla="*/ 106 h 21600"/>
              <a:gd name="T2" fmla="*/ 21587 w 21587"/>
              <a:gd name="T3" fmla="*/ 12200 h 21600"/>
              <a:gd name="T4" fmla="*/ 2140 w 2158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87" h="21600" fill="none" extrusionOk="0">
                <a:moveTo>
                  <a:pt x="0" y="106"/>
                </a:moveTo>
                <a:cubicBezTo>
                  <a:pt x="711" y="35"/>
                  <a:pt x="1425" y="-1"/>
                  <a:pt x="2140" y="0"/>
                </a:cubicBezTo>
                <a:cubicBezTo>
                  <a:pt x="10425" y="0"/>
                  <a:pt x="17981" y="4739"/>
                  <a:pt x="21587" y="12199"/>
                </a:cubicBezTo>
              </a:path>
              <a:path w="21587" h="21600" stroke="0" extrusionOk="0">
                <a:moveTo>
                  <a:pt x="0" y="106"/>
                </a:moveTo>
                <a:cubicBezTo>
                  <a:pt x="711" y="35"/>
                  <a:pt x="1425" y="-1"/>
                  <a:pt x="2140" y="0"/>
                </a:cubicBezTo>
                <a:cubicBezTo>
                  <a:pt x="10425" y="0"/>
                  <a:pt x="17981" y="4739"/>
                  <a:pt x="21587" y="12199"/>
                </a:cubicBezTo>
                <a:lnTo>
                  <a:pt x="2140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2700338" y="4654550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4257675" y="46609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3492500" y="4221163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3176588" y="2787650"/>
            <a:ext cx="1800225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4184650" y="4587875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66" name="Arc 22"/>
          <p:cNvSpPr>
            <a:spLocks/>
          </p:cNvSpPr>
          <p:nvPr/>
        </p:nvSpPr>
        <p:spPr bwMode="auto">
          <a:xfrm flipH="1" flipV="1">
            <a:off x="3492500" y="2709863"/>
            <a:ext cx="1962150" cy="187166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3" name="Oval 29"/>
          <p:cNvSpPr>
            <a:spLocks noChangeArrowheads="1"/>
          </p:cNvSpPr>
          <p:nvPr/>
        </p:nvSpPr>
        <p:spPr bwMode="auto">
          <a:xfrm>
            <a:off x="3708400" y="3717925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990600" y="914400"/>
            <a:ext cx="59143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What’s wrong with this figure?</a:t>
            </a:r>
            <a:endParaRPr lang="en-US" sz="3600" dirty="0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2700338" y="3775075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3779838" y="3716338"/>
            <a:ext cx="0" cy="22336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5364163" y="6092825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2700338" y="2349500"/>
            <a:ext cx="0" cy="37607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2528888" y="5956300"/>
            <a:ext cx="360045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168525" y="2284413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endParaRPr lang="es-ES" dirty="0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667000" y="3352800"/>
            <a:ext cx="2309813" cy="2603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2" name="Arc 8"/>
          <p:cNvSpPr>
            <a:spLocks/>
          </p:cNvSpPr>
          <p:nvPr/>
        </p:nvSpPr>
        <p:spPr bwMode="auto">
          <a:xfrm rot="21065410" flipH="1" flipV="1">
            <a:off x="3200400" y="2971800"/>
            <a:ext cx="2894012" cy="2305050"/>
          </a:xfrm>
          <a:custGeom>
            <a:avLst/>
            <a:gdLst>
              <a:gd name="G0" fmla="+- 0 0 0"/>
              <a:gd name="G1" fmla="+- 19817 0 0"/>
              <a:gd name="G2" fmla="+- 21600 0 0"/>
              <a:gd name="T0" fmla="*/ 8594 w 21600"/>
              <a:gd name="T1" fmla="*/ 0 h 19817"/>
              <a:gd name="T2" fmla="*/ 21600 w 21600"/>
              <a:gd name="T3" fmla="*/ 19817 h 19817"/>
              <a:gd name="T4" fmla="*/ 0 w 21600"/>
              <a:gd name="T5" fmla="*/ 19817 h 19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817" fill="none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</a:path>
              <a:path w="21600" h="19817" stroke="0" extrusionOk="0">
                <a:moveTo>
                  <a:pt x="8593" y="0"/>
                </a:moveTo>
                <a:cubicBezTo>
                  <a:pt x="16490" y="3424"/>
                  <a:pt x="21600" y="11210"/>
                  <a:pt x="21600" y="19817"/>
                </a:cubicBezTo>
                <a:lnTo>
                  <a:pt x="0" y="1981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3176588" y="2787650"/>
            <a:ext cx="1800225" cy="316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66" name="Arc 22"/>
          <p:cNvSpPr>
            <a:spLocks/>
          </p:cNvSpPr>
          <p:nvPr/>
        </p:nvSpPr>
        <p:spPr bwMode="auto">
          <a:xfrm flipH="1" flipV="1">
            <a:off x="3200400" y="2286000"/>
            <a:ext cx="1962150" cy="187166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3" name="Oval 29"/>
          <p:cNvSpPr>
            <a:spLocks noChangeArrowheads="1"/>
          </p:cNvSpPr>
          <p:nvPr/>
        </p:nvSpPr>
        <p:spPr bwMode="auto">
          <a:xfrm>
            <a:off x="3382962" y="3200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990600" y="914400"/>
            <a:ext cx="70571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3. IC-BC setting and the supply curve</a:t>
            </a:r>
            <a:endParaRPr lang="en-US" sz="3600" dirty="0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5364163" y="6092825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endParaRPr lang="es-ES" dirty="0"/>
          </a:p>
        </p:txBody>
      </p:sp>
      <p:cxnSp>
        <p:nvCxnSpPr>
          <p:cNvPr id="25" name="24 Conector curvado"/>
          <p:cNvCxnSpPr/>
          <p:nvPr/>
        </p:nvCxnSpPr>
        <p:spPr>
          <a:xfrm rot="5400000" flipH="1" flipV="1">
            <a:off x="2590800" y="2667000"/>
            <a:ext cx="533400" cy="533400"/>
          </a:xfrm>
          <a:prstGeom prst="curvedConnector3">
            <a:avLst>
              <a:gd name="adj1" fmla="val 136921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152400" y="3048000"/>
            <a:ext cx="2133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Wages </a:t>
            </a:r>
            <a:r>
              <a:rPr lang="en-US" dirty="0"/>
              <a:t>go up and the substitution effect is greater than the income </a:t>
            </a:r>
            <a:r>
              <a:rPr lang="en-US" dirty="0" smtClean="0"/>
              <a:t>effect </a:t>
            </a:r>
            <a:r>
              <a:rPr lang="en-US" dirty="0" smtClean="0">
                <a:sym typeface="Wingdings" pitchFamily="2" charset="2"/>
              </a:rPr>
              <a:t> more hours (upward sloping portion of L</a:t>
            </a:r>
            <a:r>
              <a:rPr lang="en-US" baseline="30000" dirty="0" smtClean="0">
                <a:sym typeface="Wingdings" pitchFamily="2" charset="2"/>
              </a:rPr>
              <a:t>s</a:t>
            </a:r>
            <a:r>
              <a:rPr lang="en-US" dirty="0" smtClean="0">
                <a:sym typeface="Wingdings" pitchFamily="2" charset="2"/>
              </a:rPr>
              <a:t>)</a:t>
            </a:r>
            <a:endParaRPr lang="es-ES" baseline="30000" dirty="0"/>
          </a:p>
        </p:txBody>
      </p:sp>
      <p:sp>
        <p:nvSpPr>
          <p:cNvPr id="35" name="Arc 22"/>
          <p:cNvSpPr>
            <a:spLocks/>
          </p:cNvSpPr>
          <p:nvPr/>
        </p:nvSpPr>
        <p:spPr bwMode="auto">
          <a:xfrm flipH="1" flipV="1">
            <a:off x="3143250" y="2700338"/>
            <a:ext cx="1962150" cy="187166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Line 10"/>
          <p:cNvSpPr>
            <a:spLocks noChangeShapeType="1"/>
          </p:cNvSpPr>
          <p:nvPr/>
        </p:nvSpPr>
        <p:spPr bwMode="auto">
          <a:xfrm>
            <a:off x="2667000" y="4419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3581400" y="4343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4068762" y="4343400"/>
            <a:ext cx="122238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>
            <a:off x="3657600" y="4419600"/>
            <a:ext cx="0" cy="15763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3429000" y="3276600"/>
            <a:ext cx="0" cy="27193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cxnSp>
        <p:nvCxnSpPr>
          <p:cNvPr id="39" name="38 Conector recto de flecha"/>
          <p:cNvCxnSpPr/>
          <p:nvPr/>
        </p:nvCxnSpPr>
        <p:spPr>
          <a:xfrm flipH="1">
            <a:off x="3352800" y="6324600"/>
            <a:ext cx="45720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33"/>
          <p:cNvSpPr txBox="1">
            <a:spLocks noChangeArrowheads="1"/>
          </p:cNvSpPr>
          <p:nvPr/>
        </p:nvSpPr>
        <p:spPr bwMode="auto">
          <a:xfrm>
            <a:off x="3581400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3286126" y="59436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2667000" y="3276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3" name="Text Box 33"/>
          <p:cNvSpPr txBox="1">
            <a:spLocks noChangeArrowheads="1"/>
          </p:cNvSpPr>
          <p:nvPr/>
        </p:nvSpPr>
        <p:spPr bwMode="auto">
          <a:xfrm>
            <a:off x="2362200" y="4191000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/>
              <a:t>y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44" name="Text Box 33"/>
          <p:cNvSpPr txBox="1">
            <a:spLocks noChangeArrowheads="1"/>
          </p:cNvSpPr>
          <p:nvPr/>
        </p:nvSpPr>
        <p:spPr bwMode="auto">
          <a:xfrm>
            <a:off x="2362200" y="3135868"/>
            <a:ext cx="346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y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45" name="Text Box 33"/>
          <p:cNvSpPr txBox="1">
            <a:spLocks noChangeArrowheads="1"/>
          </p:cNvSpPr>
          <p:nvPr/>
        </p:nvSpPr>
        <p:spPr bwMode="auto">
          <a:xfrm>
            <a:off x="3429000" y="43434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A</a:t>
            </a:r>
            <a:endParaRPr lang="es-ES" sz="900" dirty="0"/>
          </a:p>
        </p:txBody>
      </p:sp>
      <p:sp>
        <p:nvSpPr>
          <p:cNvPr id="46" name="Text Box 33"/>
          <p:cNvSpPr txBox="1">
            <a:spLocks noChangeArrowheads="1"/>
          </p:cNvSpPr>
          <p:nvPr/>
        </p:nvSpPr>
        <p:spPr bwMode="auto">
          <a:xfrm>
            <a:off x="3429000" y="28956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B</a:t>
            </a:r>
            <a:endParaRPr lang="es-ES" sz="900" dirty="0"/>
          </a:p>
        </p:txBody>
      </p:sp>
      <p:cxnSp>
        <p:nvCxnSpPr>
          <p:cNvPr id="31" name="30 Conector recto de flecha"/>
          <p:cNvCxnSpPr/>
          <p:nvPr/>
        </p:nvCxnSpPr>
        <p:spPr>
          <a:xfrm flipV="1">
            <a:off x="6705600" y="2438400"/>
            <a:ext cx="0" cy="2362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>
            <a:off x="6705600" y="4800600"/>
            <a:ext cx="2133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22"/>
          <p:cNvSpPr>
            <a:spLocks/>
          </p:cNvSpPr>
          <p:nvPr/>
        </p:nvSpPr>
        <p:spPr bwMode="auto">
          <a:xfrm rot="16580119" flipH="1" flipV="1">
            <a:off x="7130094" y="2933978"/>
            <a:ext cx="1360812" cy="1305612"/>
          </a:xfrm>
          <a:custGeom>
            <a:avLst/>
            <a:gdLst>
              <a:gd name="G0" fmla="+- 2318 0 0"/>
              <a:gd name="G1" fmla="+- 21600 0 0"/>
              <a:gd name="G2" fmla="+- 21600 0 0"/>
              <a:gd name="T0" fmla="*/ 0 w 23918"/>
              <a:gd name="T1" fmla="*/ 125 h 22661"/>
              <a:gd name="T2" fmla="*/ 23892 w 23918"/>
              <a:gd name="T3" fmla="*/ 22661 h 22661"/>
              <a:gd name="T4" fmla="*/ 2318 w 23918"/>
              <a:gd name="T5" fmla="*/ 21600 h 2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18" h="22661" fill="none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</a:path>
              <a:path w="23918" h="22661" stroke="0" extrusionOk="0">
                <a:moveTo>
                  <a:pt x="-1" y="124"/>
                </a:moveTo>
                <a:cubicBezTo>
                  <a:pt x="769" y="41"/>
                  <a:pt x="1543" y="-1"/>
                  <a:pt x="2318" y="0"/>
                </a:cubicBezTo>
                <a:cubicBezTo>
                  <a:pt x="14247" y="0"/>
                  <a:pt x="23918" y="9670"/>
                  <a:pt x="23918" y="21600"/>
                </a:cubicBezTo>
                <a:cubicBezTo>
                  <a:pt x="23918" y="21953"/>
                  <a:pt x="23909" y="22307"/>
                  <a:pt x="23891" y="22660"/>
                </a:cubicBezTo>
                <a:lnTo>
                  <a:pt x="2318" y="2160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9" name="Text Box 33"/>
          <p:cNvSpPr txBox="1">
            <a:spLocks noChangeArrowheads="1"/>
          </p:cNvSpPr>
          <p:nvPr/>
        </p:nvSpPr>
        <p:spPr bwMode="auto">
          <a:xfrm>
            <a:off x="8754034" y="4876800"/>
            <a:ext cx="282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endParaRPr lang="es-ES" dirty="0"/>
          </a:p>
        </p:txBody>
      </p:sp>
      <p:sp>
        <p:nvSpPr>
          <p:cNvPr id="50" name="Text Box 33"/>
          <p:cNvSpPr txBox="1">
            <a:spLocks noChangeArrowheads="1"/>
          </p:cNvSpPr>
          <p:nvPr/>
        </p:nvSpPr>
        <p:spPr bwMode="auto">
          <a:xfrm>
            <a:off x="6324600" y="2362200"/>
            <a:ext cx="3497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/>
              <a:t>w</a:t>
            </a:r>
          </a:p>
        </p:txBody>
      </p:sp>
      <p:sp>
        <p:nvSpPr>
          <p:cNvPr id="51" name="Line 10"/>
          <p:cNvSpPr>
            <a:spLocks noChangeShapeType="1"/>
          </p:cNvSpPr>
          <p:nvPr/>
        </p:nvSpPr>
        <p:spPr bwMode="auto">
          <a:xfrm>
            <a:off x="6705600" y="4114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2" name="Line 10"/>
          <p:cNvSpPr>
            <a:spLocks noChangeShapeType="1"/>
          </p:cNvSpPr>
          <p:nvPr/>
        </p:nvSpPr>
        <p:spPr bwMode="auto">
          <a:xfrm>
            <a:off x="6705600" y="34290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" name="Line 13"/>
          <p:cNvSpPr>
            <a:spLocks noChangeShapeType="1"/>
          </p:cNvSpPr>
          <p:nvPr/>
        </p:nvSpPr>
        <p:spPr bwMode="auto">
          <a:xfrm>
            <a:off x="7772400" y="4114800"/>
            <a:ext cx="0" cy="6619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4" name="Line 13"/>
          <p:cNvSpPr>
            <a:spLocks noChangeShapeType="1"/>
          </p:cNvSpPr>
          <p:nvPr/>
        </p:nvSpPr>
        <p:spPr bwMode="auto">
          <a:xfrm>
            <a:off x="8458200" y="3429000"/>
            <a:ext cx="0" cy="13477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5" name="Text Box 33"/>
          <p:cNvSpPr txBox="1">
            <a:spLocks noChangeArrowheads="1"/>
          </p:cNvSpPr>
          <p:nvPr/>
        </p:nvSpPr>
        <p:spPr bwMode="auto">
          <a:xfrm>
            <a:off x="7543800" y="3733800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A</a:t>
            </a:r>
            <a:endParaRPr lang="es-ES" sz="900" dirty="0"/>
          </a:p>
        </p:txBody>
      </p:sp>
      <p:sp>
        <p:nvSpPr>
          <p:cNvPr id="56" name="Text Box 33"/>
          <p:cNvSpPr txBox="1">
            <a:spLocks noChangeArrowheads="1"/>
          </p:cNvSpPr>
          <p:nvPr/>
        </p:nvSpPr>
        <p:spPr bwMode="auto">
          <a:xfrm>
            <a:off x="8153400" y="3135868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/>
              <a:t>B</a:t>
            </a:r>
            <a:endParaRPr lang="es-ES" sz="900" dirty="0"/>
          </a:p>
        </p:txBody>
      </p:sp>
      <p:sp>
        <p:nvSpPr>
          <p:cNvPr id="57" name="Text Box 33"/>
          <p:cNvSpPr txBox="1">
            <a:spLocks noChangeArrowheads="1"/>
          </p:cNvSpPr>
          <p:nvPr/>
        </p:nvSpPr>
        <p:spPr bwMode="auto">
          <a:xfrm>
            <a:off x="6298116" y="3886200"/>
            <a:ext cx="4074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w</a:t>
            </a:r>
            <a:r>
              <a:rPr lang="es-ES" sz="900" dirty="0" smtClean="0"/>
              <a:t>0</a:t>
            </a:r>
            <a:endParaRPr lang="es-ES" sz="900" dirty="0"/>
          </a:p>
        </p:txBody>
      </p:sp>
      <p:sp>
        <p:nvSpPr>
          <p:cNvPr id="58" name="Text Box 33"/>
          <p:cNvSpPr txBox="1">
            <a:spLocks noChangeArrowheads="1"/>
          </p:cNvSpPr>
          <p:nvPr/>
        </p:nvSpPr>
        <p:spPr bwMode="auto">
          <a:xfrm>
            <a:off x="6298116" y="3200400"/>
            <a:ext cx="4074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w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59" name="Text Box 33"/>
          <p:cNvSpPr txBox="1">
            <a:spLocks noChangeArrowheads="1"/>
          </p:cNvSpPr>
          <p:nvPr/>
        </p:nvSpPr>
        <p:spPr bwMode="auto">
          <a:xfrm>
            <a:off x="8305800" y="4800600"/>
            <a:ext cx="3401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1</a:t>
            </a:r>
            <a:endParaRPr lang="es-ES" sz="900" dirty="0"/>
          </a:p>
        </p:txBody>
      </p:sp>
      <p:sp>
        <p:nvSpPr>
          <p:cNvPr id="60" name="Text Box 33"/>
          <p:cNvSpPr txBox="1">
            <a:spLocks noChangeArrowheads="1"/>
          </p:cNvSpPr>
          <p:nvPr/>
        </p:nvSpPr>
        <p:spPr bwMode="auto">
          <a:xfrm>
            <a:off x="7620000" y="4800600"/>
            <a:ext cx="3401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sz="900" dirty="0" smtClean="0"/>
              <a:t>0</a:t>
            </a:r>
            <a:endParaRPr lang="es-ES" sz="900" dirty="0"/>
          </a:p>
        </p:txBody>
      </p:sp>
      <p:cxnSp>
        <p:nvCxnSpPr>
          <p:cNvPr id="61" name="60 Conector recto de flecha"/>
          <p:cNvCxnSpPr/>
          <p:nvPr/>
        </p:nvCxnSpPr>
        <p:spPr>
          <a:xfrm flipV="1">
            <a:off x="7696200" y="5257800"/>
            <a:ext cx="779679" cy="116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 de flecha"/>
          <p:cNvCxnSpPr/>
          <p:nvPr/>
        </p:nvCxnSpPr>
        <p:spPr>
          <a:xfrm flipV="1">
            <a:off x="6172200" y="3417332"/>
            <a:ext cx="0" cy="7736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33"/>
          <p:cNvSpPr txBox="1">
            <a:spLocks noChangeArrowheads="1"/>
          </p:cNvSpPr>
          <p:nvPr/>
        </p:nvSpPr>
        <p:spPr bwMode="auto">
          <a:xfrm>
            <a:off x="8534401" y="2701619"/>
            <a:ext cx="3433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dirty="0" smtClean="0"/>
              <a:t>L</a:t>
            </a:r>
            <a:r>
              <a:rPr lang="es-ES" baseline="30000" dirty="0" smtClean="0"/>
              <a:t>s</a:t>
            </a:r>
            <a:endParaRPr lang="es-ES" baseline="30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Bildschirmpräsentation (4:3)</PresentationFormat>
  <Paragraphs>84</Paragraphs>
  <Slides>7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Tema de 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Agnese</cp:lastModifiedBy>
  <cp:revision>23</cp:revision>
  <dcterms:created xsi:type="dcterms:W3CDTF">2011-12-07T07:40:10Z</dcterms:created>
  <dcterms:modified xsi:type="dcterms:W3CDTF">2011-12-07T14:31:18Z</dcterms:modified>
</cp:coreProperties>
</file>