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0" r:id="rId3"/>
    <p:sldId id="263" r:id="rId4"/>
  </p:sldIdLst>
  <p:sldSz cx="9144000" cy="6858000" type="screen4x3"/>
  <p:notesSz cx="6858000" cy="9144000"/>
  <p:custDataLst>
    <p:tags r:id="rId6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69" d="100"/>
          <a:sy n="69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ADBE2-D49F-4B45-9E74-BDDDCA9A2798}" type="datetimeFigureOut">
              <a:rPr lang="es-ES" smtClean="0"/>
              <a:pPr/>
              <a:t>30/11/2011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BCBD8-D8F4-4004-B10A-80B7AD22EC08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91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BCBD8-D8F4-4004-B10A-80B7AD22EC08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BCBD8-D8F4-4004-B10A-80B7AD22EC08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BCBD8-D8F4-4004-B10A-80B7AD22EC08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CDD1C-FE40-4037-8CB6-B8C385D7BA14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A32FA-2806-404C-90E0-3CFE01F2F461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9E303-35C3-45D8-B3C5-40AD280EB1A3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E26FA-8F64-4D4E-A7A7-FBD3B34265E4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E8390-59D3-4A70-BDFA-F859FB61AEB6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DBA88-E484-4819-BC28-8FDF36E95921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31157-9A14-477C-A1F0-517E98CEF29B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24A1E-A467-41F6-A3E2-11B62420AD74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3EAA74-AA0A-44E8-BA70-6D542BB3D80B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41C7A-8BE7-4046-AA32-465AA7A75751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F92A3E-E657-4BC4-84BE-467813E7EA8A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71D7FA-C8F0-4803-A243-E1D5A3CDFCA5}" type="slidenum">
              <a:rPr lang="es-ES"/>
              <a:pPr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77022"/>
            <a:ext cx="8362950" cy="2192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/>
              <a:t>Moving down the curve this becomes less elastic; that is, at lower levels of wages, further drops in the wages (%) will increase the demand for labor (%) in a very limited extent.</a:t>
            </a:r>
            <a:endParaRPr lang="en-US" sz="200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125538"/>
            <a:ext cx="8207375" cy="25796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611560" y="1628800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elastic</a:t>
            </a:r>
            <a:endParaRPr lang="en-US"/>
          </a:p>
        </p:txBody>
      </p:sp>
      <p:sp>
        <p:nvSpPr>
          <p:cNvPr id="6" name="5 CuadroTexto"/>
          <p:cNvSpPr txBox="1"/>
          <p:nvPr/>
        </p:nvSpPr>
        <p:spPr>
          <a:xfrm>
            <a:off x="2699792" y="1484784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elastic</a:t>
            </a:r>
            <a:endParaRPr lang="en-US"/>
          </a:p>
        </p:txBody>
      </p:sp>
      <p:sp>
        <p:nvSpPr>
          <p:cNvPr id="7" name="6 CuadroTexto"/>
          <p:cNvSpPr txBox="1"/>
          <p:nvPr/>
        </p:nvSpPr>
        <p:spPr>
          <a:xfrm>
            <a:off x="4644008" y="1412776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inelastic</a:t>
            </a:r>
            <a:endParaRPr lang="en-US"/>
          </a:p>
        </p:txBody>
      </p:sp>
      <p:sp>
        <p:nvSpPr>
          <p:cNvPr id="8" name="7 CuadroTexto"/>
          <p:cNvSpPr txBox="1"/>
          <p:nvPr/>
        </p:nvSpPr>
        <p:spPr>
          <a:xfrm>
            <a:off x="6732240" y="1340768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inelastic</a:t>
            </a:r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539552" y="5486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1.a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539552" y="385175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1.b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57563"/>
            <a:ext cx="8229600" cy="2951162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 dirty="0" smtClean="0"/>
              <a:t>A 1% increase in wages </a:t>
            </a:r>
            <a:r>
              <a:rPr lang="en-US" sz="2800" dirty="0" smtClean="0"/>
              <a:t>leads </a:t>
            </a:r>
            <a:r>
              <a:rPr lang="en-US" sz="2800" dirty="0" smtClean="0"/>
              <a:t>to a drop in employment of 0.5%</a:t>
            </a:r>
          </a:p>
          <a:p>
            <a:pPr marL="609600" indent="-609600">
              <a:buFontTx/>
              <a:buAutoNum type="arabicPeriod"/>
            </a:pPr>
            <a:r>
              <a:rPr lang="en-US" sz="2800" dirty="0" smtClean="0"/>
              <a:t>A 1% increase in wages </a:t>
            </a:r>
            <a:r>
              <a:rPr lang="en-US" sz="2800" dirty="0" smtClean="0"/>
              <a:t>leads </a:t>
            </a:r>
            <a:r>
              <a:rPr lang="en-US" sz="2800" dirty="0" smtClean="0"/>
              <a:t>to a drop in employment of 1.42%</a:t>
            </a:r>
          </a:p>
          <a:p>
            <a:pPr marL="609600" indent="-609600">
              <a:buFontTx/>
              <a:buAutoNum type="arabicPeriod"/>
            </a:pPr>
            <a:r>
              <a:rPr lang="en-US" sz="2800" dirty="0" smtClean="0"/>
              <a:t>A 1% increase in wages leads to a drop in employment of 1%</a:t>
            </a:r>
            <a:endParaRPr lang="en-US" sz="2800" dirty="0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8208962" cy="29924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1043608" y="764704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inelastic</a:t>
            </a:r>
            <a:endParaRPr lang="en-US"/>
          </a:p>
        </p:txBody>
      </p:sp>
      <p:sp>
        <p:nvSpPr>
          <p:cNvPr id="6" name="5 CuadroTexto"/>
          <p:cNvSpPr txBox="1"/>
          <p:nvPr/>
        </p:nvSpPr>
        <p:spPr>
          <a:xfrm>
            <a:off x="3347864" y="764704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elastic</a:t>
            </a:r>
            <a:endParaRPr lang="en-US" dirty="0"/>
          </a:p>
        </p:txBody>
      </p:sp>
      <p:sp>
        <p:nvSpPr>
          <p:cNvPr id="7" name="6 CuadroTexto"/>
          <p:cNvSpPr txBox="1"/>
          <p:nvPr/>
        </p:nvSpPr>
        <p:spPr>
          <a:xfrm>
            <a:off x="5724128" y="836712"/>
            <a:ext cx="17281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unit elastic</a:t>
            </a:r>
            <a:endParaRPr lang="en-US"/>
          </a:p>
        </p:txBody>
      </p:sp>
      <p:sp>
        <p:nvSpPr>
          <p:cNvPr id="8" name="7 CuadroTexto"/>
          <p:cNvSpPr txBox="1"/>
          <p:nvPr/>
        </p:nvSpPr>
        <p:spPr>
          <a:xfrm>
            <a:off x="539552" y="2606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Line 5"/>
          <p:cNvSpPr>
            <a:spLocks noChangeShapeType="1"/>
          </p:cNvSpPr>
          <p:nvPr/>
        </p:nvSpPr>
        <p:spPr bwMode="auto">
          <a:xfrm flipH="1" flipV="1">
            <a:off x="1331913" y="2781300"/>
            <a:ext cx="0" cy="29511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V="1">
            <a:off x="971550" y="5516563"/>
            <a:ext cx="3240088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755650" y="27813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Y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3419474" y="5589588"/>
            <a:ext cx="792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l (hs)</a:t>
            </a:r>
            <a:endParaRPr lang="es-ES" dirty="0"/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1258888" y="2349500"/>
            <a:ext cx="156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Leisure Lover</a:t>
            </a:r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 flipV="1">
            <a:off x="5292725" y="2852738"/>
            <a:ext cx="0" cy="29511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V="1">
            <a:off x="4932363" y="5588000"/>
            <a:ext cx="3240087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4716463" y="2854325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Y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6156325" y="2565400"/>
            <a:ext cx="131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Workaholic</a:t>
            </a:r>
            <a:endParaRPr lang="en-US" dirty="0"/>
          </a:p>
        </p:txBody>
      </p:sp>
      <p:sp>
        <p:nvSpPr>
          <p:cNvPr id="38" name="37 Forma libre"/>
          <p:cNvSpPr/>
          <p:nvPr/>
        </p:nvSpPr>
        <p:spPr>
          <a:xfrm>
            <a:off x="1715037" y="2871989"/>
            <a:ext cx="680433" cy="2550017"/>
          </a:xfrm>
          <a:custGeom>
            <a:avLst/>
            <a:gdLst>
              <a:gd name="connsiteX0" fmla="*/ 23611 w 680433"/>
              <a:gd name="connsiteY0" fmla="*/ 0 h 2550017"/>
              <a:gd name="connsiteX1" fmla="*/ 36490 w 680433"/>
              <a:gd name="connsiteY1" fmla="*/ 1133341 h 2550017"/>
              <a:gd name="connsiteX2" fmla="*/ 242552 w 680433"/>
              <a:gd name="connsiteY2" fmla="*/ 2163650 h 2550017"/>
              <a:gd name="connsiteX3" fmla="*/ 680433 w 680433"/>
              <a:gd name="connsiteY3" fmla="*/ 2550017 h 255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0433" h="2550017">
                <a:moveTo>
                  <a:pt x="23611" y="0"/>
                </a:moveTo>
                <a:cubicBezTo>
                  <a:pt x="11805" y="386366"/>
                  <a:pt x="0" y="772733"/>
                  <a:pt x="36490" y="1133341"/>
                </a:cubicBezTo>
                <a:cubicBezTo>
                  <a:pt x="72980" y="1493949"/>
                  <a:pt x="135228" y="1927537"/>
                  <a:pt x="242552" y="2163650"/>
                </a:cubicBezTo>
                <a:cubicBezTo>
                  <a:pt x="349876" y="2399763"/>
                  <a:pt x="515154" y="2474890"/>
                  <a:pt x="680433" y="255001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Forma libre"/>
          <p:cNvSpPr/>
          <p:nvPr/>
        </p:nvSpPr>
        <p:spPr>
          <a:xfrm>
            <a:off x="2051720" y="2852936"/>
            <a:ext cx="680433" cy="2550017"/>
          </a:xfrm>
          <a:custGeom>
            <a:avLst/>
            <a:gdLst>
              <a:gd name="connsiteX0" fmla="*/ 23611 w 680433"/>
              <a:gd name="connsiteY0" fmla="*/ 0 h 2550017"/>
              <a:gd name="connsiteX1" fmla="*/ 36490 w 680433"/>
              <a:gd name="connsiteY1" fmla="*/ 1133341 h 2550017"/>
              <a:gd name="connsiteX2" fmla="*/ 242552 w 680433"/>
              <a:gd name="connsiteY2" fmla="*/ 2163650 h 2550017"/>
              <a:gd name="connsiteX3" fmla="*/ 680433 w 680433"/>
              <a:gd name="connsiteY3" fmla="*/ 2550017 h 255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0433" h="2550017">
                <a:moveTo>
                  <a:pt x="23611" y="0"/>
                </a:moveTo>
                <a:cubicBezTo>
                  <a:pt x="11805" y="386366"/>
                  <a:pt x="0" y="772733"/>
                  <a:pt x="36490" y="1133341"/>
                </a:cubicBezTo>
                <a:cubicBezTo>
                  <a:pt x="72980" y="1493949"/>
                  <a:pt x="135228" y="1927537"/>
                  <a:pt x="242552" y="2163650"/>
                </a:cubicBezTo>
                <a:cubicBezTo>
                  <a:pt x="349876" y="2399763"/>
                  <a:pt x="515154" y="2474890"/>
                  <a:pt x="680433" y="255001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Forma libre"/>
          <p:cNvSpPr/>
          <p:nvPr/>
        </p:nvSpPr>
        <p:spPr>
          <a:xfrm>
            <a:off x="2483768" y="2852936"/>
            <a:ext cx="680433" cy="2550017"/>
          </a:xfrm>
          <a:custGeom>
            <a:avLst/>
            <a:gdLst>
              <a:gd name="connsiteX0" fmla="*/ 23611 w 680433"/>
              <a:gd name="connsiteY0" fmla="*/ 0 h 2550017"/>
              <a:gd name="connsiteX1" fmla="*/ 36490 w 680433"/>
              <a:gd name="connsiteY1" fmla="*/ 1133341 h 2550017"/>
              <a:gd name="connsiteX2" fmla="*/ 242552 w 680433"/>
              <a:gd name="connsiteY2" fmla="*/ 2163650 h 2550017"/>
              <a:gd name="connsiteX3" fmla="*/ 680433 w 680433"/>
              <a:gd name="connsiteY3" fmla="*/ 2550017 h 255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0433" h="2550017">
                <a:moveTo>
                  <a:pt x="23611" y="0"/>
                </a:moveTo>
                <a:cubicBezTo>
                  <a:pt x="11805" y="386366"/>
                  <a:pt x="0" y="772733"/>
                  <a:pt x="36490" y="1133341"/>
                </a:cubicBezTo>
                <a:cubicBezTo>
                  <a:pt x="72980" y="1493949"/>
                  <a:pt x="135228" y="1927537"/>
                  <a:pt x="242552" y="2163650"/>
                </a:cubicBezTo>
                <a:cubicBezTo>
                  <a:pt x="349876" y="2399763"/>
                  <a:pt x="515154" y="2474890"/>
                  <a:pt x="680433" y="255001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40 Forma libre"/>
          <p:cNvSpPr/>
          <p:nvPr/>
        </p:nvSpPr>
        <p:spPr>
          <a:xfrm>
            <a:off x="2915816" y="2852936"/>
            <a:ext cx="680433" cy="2550017"/>
          </a:xfrm>
          <a:custGeom>
            <a:avLst/>
            <a:gdLst>
              <a:gd name="connsiteX0" fmla="*/ 23611 w 680433"/>
              <a:gd name="connsiteY0" fmla="*/ 0 h 2550017"/>
              <a:gd name="connsiteX1" fmla="*/ 36490 w 680433"/>
              <a:gd name="connsiteY1" fmla="*/ 1133341 h 2550017"/>
              <a:gd name="connsiteX2" fmla="*/ 242552 w 680433"/>
              <a:gd name="connsiteY2" fmla="*/ 2163650 h 2550017"/>
              <a:gd name="connsiteX3" fmla="*/ 680433 w 680433"/>
              <a:gd name="connsiteY3" fmla="*/ 2550017 h 255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0433" h="2550017">
                <a:moveTo>
                  <a:pt x="23611" y="0"/>
                </a:moveTo>
                <a:cubicBezTo>
                  <a:pt x="11805" y="386366"/>
                  <a:pt x="0" y="772733"/>
                  <a:pt x="36490" y="1133341"/>
                </a:cubicBezTo>
                <a:cubicBezTo>
                  <a:pt x="72980" y="1493949"/>
                  <a:pt x="135228" y="1927537"/>
                  <a:pt x="242552" y="2163650"/>
                </a:cubicBezTo>
                <a:cubicBezTo>
                  <a:pt x="349876" y="2399763"/>
                  <a:pt x="515154" y="2474890"/>
                  <a:pt x="680433" y="255001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42 Forma libre"/>
          <p:cNvSpPr/>
          <p:nvPr/>
        </p:nvSpPr>
        <p:spPr>
          <a:xfrm>
            <a:off x="5652120" y="3356992"/>
            <a:ext cx="2537138" cy="1068946"/>
          </a:xfrm>
          <a:custGeom>
            <a:avLst/>
            <a:gdLst>
              <a:gd name="connsiteX0" fmla="*/ 0 w 2537138"/>
              <a:gd name="connsiteY0" fmla="*/ 0 h 1068946"/>
              <a:gd name="connsiteX1" fmla="*/ 592428 w 2537138"/>
              <a:gd name="connsiteY1" fmla="*/ 888642 h 1068946"/>
              <a:gd name="connsiteX2" fmla="*/ 2537138 w 2537138"/>
              <a:gd name="connsiteY2" fmla="*/ 1068946 h 1068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7138" h="1068946">
                <a:moveTo>
                  <a:pt x="0" y="0"/>
                </a:moveTo>
                <a:cubicBezTo>
                  <a:pt x="84786" y="355242"/>
                  <a:pt x="169572" y="710484"/>
                  <a:pt x="592428" y="888642"/>
                </a:cubicBezTo>
                <a:cubicBezTo>
                  <a:pt x="1015284" y="1066800"/>
                  <a:pt x="1776211" y="1067873"/>
                  <a:pt x="2537138" y="1068946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Forma libre"/>
          <p:cNvSpPr/>
          <p:nvPr/>
        </p:nvSpPr>
        <p:spPr>
          <a:xfrm>
            <a:off x="5508104" y="3789040"/>
            <a:ext cx="2537138" cy="1068946"/>
          </a:xfrm>
          <a:custGeom>
            <a:avLst/>
            <a:gdLst>
              <a:gd name="connsiteX0" fmla="*/ 0 w 2537138"/>
              <a:gd name="connsiteY0" fmla="*/ 0 h 1068946"/>
              <a:gd name="connsiteX1" fmla="*/ 592428 w 2537138"/>
              <a:gd name="connsiteY1" fmla="*/ 888642 h 1068946"/>
              <a:gd name="connsiteX2" fmla="*/ 2537138 w 2537138"/>
              <a:gd name="connsiteY2" fmla="*/ 1068946 h 1068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7138" h="1068946">
                <a:moveTo>
                  <a:pt x="0" y="0"/>
                </a:moveTo>
                <a:cubicBezTo>
                  <a:pt x="84786" y="355242"/>
                  <a:pt x="169572" y="710484"/>
                  <a:pt x="592428" y="888642"/>
                </a:cubicBezTo>
                <a:cubicBezTo>
                  <a:pt x="1015284" y="1066800"/>
                  <a:pt x="1776211" y="1067873"/>
                  <a:pt x="2537138" y="1068946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44 Forma libre"/>
          <p:cNvSpPr/>
          <p:nvPr/>
        </p:nvSpPr>
        <p:spPr>
          <a:xfrm>
            <a:off x="5436096" y="4221088"/>
            <a:ext cx="2537138" cy="1068946"/>
          </a:xfrm>
          <a:custGeom>
            <a:avLst/>
            <a:gdLst>
              <a:gd name="connsiteX0" fmla="*/ 0 w 2537138"/>
              <a:gd name="connsiteY0" fmla="*/ 0 h 1068946"/>
              <a:gd name="connsiteX1" fmla="*/ 592428 w 2537138"/>
              <a:gd name="connsiteY1" fmla="*/ 888642 h 1068946"/>
              <a:gd name="connsiteX2" fmla="*/ 2537138 w 2537138"/>
              <a:gd name="connsiteY2" fmla="*/ 1068946 h 1068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7138" h="1068946">
                <a:moveTo>
                  <a:pt x="0" y="0"/>
                </a:moveTo>
                <a:cubicBezTo>
                  <a:pt x="84786" y="355242"/>
                  <a:pt x="169572" y="710484"/>
                  <a:pt x="592428" y="888642"/>
                </a:cubicBezTo>
                <a:cubicBezTo>
                  <a:pt x="1015284" y="1066800"/>
                  <a:pt x="1776211" y="1067873"/>
                  <a:pt x="2537138" y="1068946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Forma libre"/>
          <p:cNvSpPr/>
          <p:nvPr/>
        </p:nvSpPr>
        <p:spPr>
          <a:xfrm>
            <a:off x="5868144" y="2924944"/>
            <a:ext cx="2537138" cy="1068946"/>
          </a:xfrm>
          <a:custGeom>
            <a:avLst/>
            <a:gdLst>
              <a:gd name="connsiteX0" fmla="*/ 0 w 2537138"/>
              <a:gd name="connsiteY0" fmla="*/ 0 h 1068946"/>
              <a:gd name="connsiteX1" fmla="*/ 592428 w 2537138"/>
              <a:gd name="connsiteY1" fmla="*/ 888642 h 1068946"/>
              <a:gd name="connsiteX2" fmla="*/ 2537138 w 2537138"/>
              <a:gd name="connsiteY2" fmla="*/ 1068946 h 1068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7138" h="1068946">
                <a:moveTo>
                  <a:pt x="0" y="0"/>
                </a:moveTo>
                <a:cubicBezTo>
                  <a:pt x="84786" y="355242"/>
                  <a:pt x="169572" y="710484"/>
                  <a:pt x="592428" y="888642"/>
                </a:cubicBezTo>
                <a:cubicBezTo>
                  <a:pt x="1015284" y="1066800"/>
                  <a:pt x="1776211" y="1067873"/>
                  <a:pt x="2537138" y="1068946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694" name="AutoShape 22"/>
          <p:cNvSpPr>
            <a:spLocks noChangeArrowheads="1"/>
          </p:cNvSpPr>
          <p:nvPr/>
        </p:nvSpPr>
        <p:spPr bwMode="auto">
          <a:xfrm rot="18990204">
            <a:off x="5616079" y="3753073"/>
            <a:ext cx="2016125" cy="1223963"/>
          </a:xfrm>
          <a:prstGeom prst="rightArrow">
            <a:avLst>
              <a:gd name="adj1" fmla="val 50000"/>
              <a:gd name="adj2" fmla="val 411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Utility increases</a:t>
            </a:r>
            <a:endParaRPr lang="en-US" dirty="0"/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 rot="19674253">
            <a:off x="1692275" y="3789363"/>
            <a:ext cx="2016125" cy="1223962"/>
          </a:xfrm>
          <a:prstGeom prst="rightArrow">
            <a:avLst>
              <a:gd name="adj1" fmla="val 50000"/>
              <a:gd name="adj2" fmla="val 411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Utility increases</a:t>
            </a:r>
            <a:endParaRPr lang="en-US" dirty="0"/>
          </a:p>
        </p:txBody>
      </p:sp>
      <p:sp>
        <p:nvSpPr>
          <p:cNvPr id="47" name="Text Box 13"/>
          <p:cNvSpPr txBox="1">
            <a:spLocks noChangeArrowheads="1"/>
          </p:cNvSpPr>
          <p:nvPr/>
        </p:nvSpPr>
        <p:spPr bwMode="auto">
          <a:xfrm>
            <a:off x="1331640" y="1484784"/>
            <a:ext cx="16510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Young student</a:t>
            </a:r>
            <a:endParaRPr lang="en-US"/>
          </a:p>
        </p:txBody>
      </p:sp>
      <p:sp>
        <p:nvSpPr>
          <p:cNvPr id="48" name="Text Box 13"/>
          <p:cNvSpPr txBox="1">
            <a:spLocks noChangeArrowheads="1"/>
          </p:cNvSpPr>
          <p:nvPr/>
        </p:nvSpPr>
        <p:spPr bwMode="auto">
          <a:xfrm>
            <a:off x="5148064" y="1556792"/>
            <a:ext cx="37673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Married man “with </a:t>
            </a:r>
            <a:r>
              <a:rPr lang="en-US" dirty="0" smtClean="0"/>
              <a:t>responsibilities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9" name="48 CuadroTexto"/>
          <p:cNvSpPr txBox="1"/>
          <p:nvPr/>
        </p:nvSpPr>
        <p:spPr>
          <a:xfrm>
            <a:off x="539552" y="5486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</a:t>
            </a:r>
            <a:endParaRPr lang="es-ES" dirty="0"/>
          </a:p>
        </p:txBody>
      </p:sp>
      <p:cxnSp>
        <p:nvCxnSpPr>
          <p:cNvPr id="3" name="Gerade Verbindung 2"/>
          <p:cNvCxnSpPr/>
          <p:nvPr/>
        </p:nvCxnSpPr>
        <p:spPr>
          <a:xfrm>
            <a:off x="3879497" y="2964656"/>
            <a:ext cx="0" cy="25382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7959604" y="3049799"/>
            <a:ext cx="0" cy="25382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7484485" y="5726979"/>
            <a:ext cx="792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l (hs)</a:t>
            </a:r>
            <a:endParaRPr lang="es-E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Bildschirmpräsentation (4:3)</PresentationFormat>
  <Paragraphs>28</Paragraphs>
  <Slides>3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Default Design</vt:lpstr>
      <vt:lpstr>PowerPoint-Präsentation</vt:lpstr>
      <vt:lpstr>PowerPoint-Präsentation</vt:lpstr>
      <vt:lpstr>PowerPoint-Präsentation</vt:lpstr>
    </vt:vector>
  </TitlesOfParts>
  <Company>Universitat Pompeu Fabra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del mercado de trabajo</dc:title>
  <dc:creator>U42006</dc:creator>
  <cp:lastModifiedBy>Agnese</cp:lastModifiedBy>
  <cp:revision>23</cp:revision>
  <dcterms:created xsi:type="dcterms:W3CDTF">2010-09-30T14:09:56Z</dcterms:created>
  <dcterms:modified xsi:type="dcterms:W3CDTF">2011-11-30T14:28:51Z</dcterms:modified>
</cp:coreProperties>
</file>