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6" r:id="rId3"/>
    <p:sldId id="264" r:id="rId4"/>
    <p:sldId id="267" r:id="rId5"/>
    <p:sldId id="265" r:id="rId6"/>
    <p:sldId id="268" r:id="rId7"/>
    <p:sldId id="274" r:id="rId8"/>
    <p:sldId id="275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1" autoAdjust="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785C4-2EF4-4A26-BB4D-41B25F32A2BB}" type="datetimeFigureOut">
              <a:rPr lang="es-ES" smtClean="0"/>
              <a:pPr/>
              <a:t>05/06/2012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3BA33-25AE-4E32-A33D-4A08F4A236A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BA33-25AE-4E32-A33D-4A08F4A236AD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BF665-0BF9-441E-860F-085511EA1FF1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1D115-8CD1-4948-9738-A203DFF1AD1D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82154-B843-4ABD-8A7D-0B8EEE7A657A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59DFBD4-E2F1-416E-9A24-7D3A0481396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809B9-1B19-4CEF-91F4-34E8C3BD2289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F0514-9FEA-451F-B701-B60885AD61B3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9032A-4F0B-4D15-A9E7-3E25EFDBF477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0A199-B334-4DB8-9EC8-F4D25D84899D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1FE4F-3E91-4A9B-825D-27DB45534AFF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373BC-3FB5-4CC6-86C1-28FA01A63645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1DD7B-A84F-49C8-AD2C-A1C523EF119E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21C28-7A36-457A-9872-736943C89442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CED2A6-7448-40E5-AD19-A389CEA41260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Hoja_de_c_lculo_de_Microsoft_Office_Excel_97-20031.xls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Hoja_de_c_lculo_de_Microsoft_Office_Excel_97-20032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Hoja_de_c_lculo_de_Microsoft_Office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 l="12709" t="30229" r="23215" b="11166"/>
          <a:stretch>
            <a:fillRect/>
          </a:stretch>
        </p:blipFill>
        <p:spPr bwMode="auto">
          <a:xfrm>
            <a:off x="0" y="0"/>
            <a:ext cx="9144000" cy="645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5" name="AutoShape 5"/>
          <p:cNvSpPr>
            <a:spLocks noChangeArrowheads="1"/>
          </p:cNvSpPr>
          <p:nvPr/>
        </p:nvSpPr>
        <p:spPr bwMode="auto">
          <a:xfrm rot="879238">
            <a:off x="1692275" y="2060575"/>
            <a:ext cx="1077913" cy="936625"/>
          </a:xfrm>
          <a:prstGeom prst="rightArrow">
            <a:avLst>
              <a:gd name="adj1" fmla="val 61222"/>
              <a:gd name="adj2" fmla="val 6131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32-17=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1619250" y="4292600"/>
            <a:ext cx="3816350" cy="647700"/>
          </a:xfrm>
          <a:prstGeom prst="rightArrow">
            <a:avLst>
              <a:gd name="adj1" fmla="val 50000"/>
              <a:gd name="adj2" fmla="val 147304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55x0,70=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 rot="879238">
            <a:off x="5219700" y="1989138"/>
            <a:ext cx="1152525" cy="936625"/>
          </a:xfrm>
          <a:prstGeom prst="rightArrow">
            <a:avLst>
              <a:gd name="adj1" fmla="val 61222"/>
              <a:gd name="adj2" fmla="val 655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1600" dirty="0"/>
              <a:t>28,8-17=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1331913" y="1844675"/>
            <a:ext cx="503237" cy="43338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1331913" y="2565400"/>
            <a:ext cx="503237" cy="43338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1258888" y="4076700"/>
            <a:ext cx="503237" cy="43338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3708400" y="4076700"/>
            <a:ext cx="647700" cy="3619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33" name="Oval 13"/>
          <p:cNvSpPr>
            <a:spLocks noChangeArrowheads="1"/>
          </p:cNvSpPr>
          <p:nvPr/>
        </p:nvSpPr>
        <p:spPr bwMode="auto">
          <a:xfrm>
            <a:off x="4932363" y="1844675"/>
            <a:ext cx="358775" cy="360363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4932363" y="2565400"/>
            <a:ext cx="576262" cy="431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2916238" y="5805488"/>
            <a:ext cx="4679950" cy="647700"/>
          </a:xfrm>
          <a:prstGeom prst="rightArrow">
            <a:avLst>
              <a:gd name="adj1" fmla="val 50000"/>
              <a:gd name="adj2" fmla="val 180637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6x0,60=</a:t>
            </a:r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2484438" y="5589588"/>
            <a:ext cx="431800" cy="361950"/>
          </a:xfrm>
          <a:prstGeom prst="ellips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41" name="Oval 21"/>
          <p:cNvSpPr>
            <a:spLocks noChangeArrowheads="1"/>
          </p:cNvSpPr>
          <p:nvPr/>
        </p:nvSpPr>
        <p:spPr bwMode="auto">
          <a:xfrm>
            <a:off x="3708400" y="5589588"/>
            <a:ext cx="576263" cy="361950"/>
          </a:xfrm>
          <a:prstGeom prst="ellips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79513" y="404664"/>
          <a:ext cx="8208914" cy="692274"/>
        </p:xfrm>
        <a:graphic>
          <a:graphicData uri="http://schemas.openxmlformats.org/drawingml/2006/table">
            <a:tbl>
              <a:tblPr/>
              <a:tblGrid>
                <a:gridCol w="1172702"/>
                <a:gridCol w="1172702"/>
                <a:gridCol w="1172702"/>
                <a:gridCol w="1172702"/>
                <a:gridCol w="1172702"/>
                <a:gridCol w="1172702"/>
                <a:gridCol w="1172702"/>
              </a:tblGrid>
              <a:tr h="6922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MPL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MRPL ($)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VMRP 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9" name="18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1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2" name="Object 4"/>
          <p:cNvGraphicFramePr>
            <a:graphicFrameLocks noChangeAspect="1"/>
          </p:cNvGraphicFramePr>
          <p:nvPr>
            <p:ph idx="1"/>
          </p:nvPr>
        </p:nvGraphicFramePr>
        <p:xfrm>
          <a:off x="827088" y="549275"/>
          <a:ext cx="7386637" cy="5664200"/>
        </p:xfrm>
        <a:graphic>
          <a:graphicData uri="http://schemas.openxmlformats.org/presentationml/2006/ole">
            <p:oleObj spid="_x0000_s12292" name="Worksheet" r:id="rId4" imgW="4981457" imgH="3819457" progId="Excel.Sheet.8">
              <p:embed/>
            </p:oleObj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1</a:t>
            </a:r>
            <a:endParaRPr lang="es-E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832" y="333648"/>
            <a:ext cx="8229600" cy="6335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Let’s take the table from the first question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Let’s assume wages to be $12, then it will be good for society to employ the 2</a:t>
            </a:r>
            <a:r>
              <a:rPr lang="en-US" baseline="30000" dirty="0" smtClean="0"/>
              <a:t>nd</a:t>
            </a:r>
            <a:r>
              <a:rPr lang="en-US" dirty="0" smtClean="0"/>
              <a:t> workers: spends $12 and produces $13.5. But the firm will not hire him, for prices will go down </a:t>
            </a:r>
            <a:r>
              <a:rPr lang="en-US" dirty="0" smtClean="0">
                <a:sym typeface="Wingdings" pitchFamily="2" charset="2"/>
              </a:rPr>
              <a:t> the MRPL </a:t>
            </a:r>
            <a:r>
              <a:rPr lang="en-US" dirty="0" smtClean="0"/>
              <a:t>is only 11.8 , which is smaller than 12 (the firm is losing here!)</a:t>
            </a:r>
            <a:endParaRPr lang="en-US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 l="12709" t="30229" r="23215" b="39417"/>
          <a:stretch>
            <a:fillRect/>
          </a:stretch>
        </p:blipFill>
        <p:spPr bwMode="auto">
          <a:xfrm>
            <a:off x="467544" y="1097980"/>
            <a:ext cx="7704137" cy="225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1296566"/>
          <a:ext cx="6912766" cy="548258"/>
        </p:xfrm>
        <a:graphic>
          <a:graphicData uri="http://schemas.openxmlformats.org/drawingml/2006/table">
            <a:tbl>
              <a:tblPr/>
              <a:tblGrid>
                <a:gridCol w="987538"/>
                <a:gridCol w="987538"/>
                <a:gridCol w="987538"/>
                <a:gridCol w="987538"/>
                <a:gridCol w="987538"/>
                <a:gridCol w="987538"/>
                <a:gridCol w="987538"/>
              </a:tblGrid>
              <a:tr h="548258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MPL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MRPL ($)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VMRP 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2</a:t>
            </a:r>
            <a:endParaRPr lang="es-E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Natural monopolies : railroads, water companies, electricity, army, justice.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Legislative monopolies : taxi drivers, exclusive licenses, mail. They are usually old natural monopolies which are now obsolete.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Illegal Monopolies: drug markets in some countries.</a:t>
            </a:r>
            <a:endParaRPr lang="en-U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2</a:t>
            </a:r>
            <a:endParaRPr lang="es-E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en-US" dirty="0" smtClean="0"/>
              <a:t>Solutions (?)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89248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Price system: </a:t>
            </a:r>
            <a:r>
              <a:rPr lang="en-US" sz="2800" dirty="0" smtClean="0"/>
              <a:t>if prices are that enticing, others will eventually enter the market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Monopolies should disappear if markets are allowed to work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Natural monopolies are usually administered by the state (but, aren’t they costly for the state as well?)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Legislative monopolies are due to politics rather than economics. Those who reap the benefits are the politically well connected (“crony capitalism”)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Illegal monopolies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What if you legalize them?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2</a:t>
            </a:r>
            <a:endParaRPr lang="es-E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US" dirty="0" smtClean="0"/>
              <a:t>In general, the cost of producing drugs is low, and “anyone” could do it. But when you have to add such things as security and bribes then it becomes expensive.</a:t>
            </a:r>
          </a:p>
          <a:p>
            <a:endParaRPr lang="en-US" dirty="0" smtClean="0"/>
          </a:p>
          <a:p>
            <a:r>
              <a:rPr lang="en-US" dirty="0" smtClean="0"/>
              <a:t>Why the benefits are significantly high?</a:t>
            </a:r>
          </a:p>
          <a:p>
            <a:pPr lvl="1"/>
            <a:r>
              <a:rPr lang="en-US" dirty="0" smtClean="0"/>
              <a:t>Cartels / monopolies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2</a:t>
            </a:r>
            <a:endParaRPr lang="es-E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/>
          <a:lstStyle/>
          <a:p>
            <a:r>
              <a:rPr lang="en-US" dirty="0" smtClean="0"/>
              <a:t>Perfect competition</a:t>
            </a:r>
            <a:endParaRPr lang="en-US" dirty="0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ph idx="1"/>
          </p:nvPr>
        </p:nvGraphicFramePr>
        <p:xfrm>
          <a:off x="2847975" y="1844824"/>
          <a:ext cx="6081713" cy="4672013"/>
        </p:xfrm>
        <a:graphic>
          <a:graphicData uri="http://schemas.openxmlformats.org/presentationml/2006/ole">
            <p:oleObj spid="_x0000_s23555" name="Worksheet" r:id="rId4" imgW="4972175" imgH="3819560" progId="Excel.Sheet.8">
              <p:embed/>
            </p:oleObj>
          </a:graphicData>
        </a:graphic>
      </p:graphicFrame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6588125" y="2492375"/>
            <a:ext cx="0" cy="33131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 dirty="0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5795963" y="2565400"/>
            <a:ext cx="0" cy="31686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 dirty="0"/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6443663" y="4581525"/>
            <a:ext cx="287337" cy="217488"/>
          </a:xfrm>
          <a:prstGeom prst="ellips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dirty="0"/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5651500" y="3933825"/>
            <a:ext cx="287338" cy="217488"/>
          </a:xfrm>
          <a:prstGeom prst="ellips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50825" y="2133600"/>
            <a:ext cx="24304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If wages go from $6 to $10, employment goes from 450 to 310 (difference of 140)</a:t>
            </a:r>
            <a:endParaRPr lang="en-U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3</a:t>
            </a:r>
            <a:endParaRPr lang="es-E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/>
          <a:lstStyle/>
          <a:p>
            <a:r>
              <a:rPr lang="en-US" dirty="0" smtClean="0"/>
              <a:t>Monopoly</a:t>
            </a:r>
            <a:endParaRPr lang="en-US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ph idx="1"/>
          </p:nvPr>
        </p:nvGraphicFramePr>
        <p:xfrm>
          <a:off x="2843213" y="1844675"/>
          <a:ext cx="6091237" cy="4672013"/>
        </p:xfrm>
        <a:graphic>
          <a:graphicData uri="http://schemas.openxmlformats.org/presentationml/2006/ole">
            <p:oleObj spid="_x0000_s24579" name="Worksheet" r:id="rId4" imgW="4981457" imgH="3819457" progId="Excel.Sheet.8">
              <p:embed/>
            </p:oleObj>
          </a:graphicData>
        </a:graphic>
      </p:graphicFrame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5364163" y="2565400"/>
            <a:ext cx="0" cy="331311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 dirty="0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5795963" y="2565400"/>
            <a:ext cx="0" cy="31686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 dirty="0"/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5219700" y="3933825"/>
            <a:ext cx="287338" cy="217488"/>
          </a:xfrm>
          <a:prstGeom prst="ellips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 dirty="0"/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5651500" y="4581525"/>
            <a:ext cx="287338" cy="217488"/>
          </a:xfrm>
          <a:prstGeom prst="ellips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51520" y="2588711"/>
            <a:ext cx="24304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If wages go from $6 to $10, employment goes from 310 to 250 (difference of 60)</a:t>
            </a:r>
            <a:endParaRPr lang="en-US" dirty="0"/>
          </a:p>
        </p:txBody>
      </p:sp>
      <p:sp>
        <p:nvSpPr>
          <p:cNvPr id="10" name="9 CuadroTexto"/>
          <p:cNvSpPr txBox="1"/>
          <p:nvPr/>
        </p:nvSpPr>
        <p:spPr>
          <a:xfrm>
            <a:off x="8604448" y="548680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3</a:t>
            </a:r>
            <a:endParaRPr lang="es-E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Presentación en pantalla (4:3)</PresentationFormat>
  <Paragraphs>61</Paragraphs>
  <Slides>8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Default Design</vt:lpstr>
      <vt:lpstr>Worksheet</vt:lpstr>
      <vt:lpstr>Hoja de cálculo de Microsoft Office Excel 97-2003</vt:lpstr>
      <vt:lpstr>Diapositiva 1</vt:lpstr>
      <vt:lpstr>Diapositiva 2</vt:lpstr>
      <vt:lpstr>Diapositiva 3</vt:lpstr>
      <vt:lpstr>Examples</vt:lpstr>
      <vt:lpstr>Solutions (?)</vt:lpstr>
      <vt:lpstr>Diapositiva 6</vt:lpstr>
      <vt:lpstr>Perfect competition</vt:lpstr>
      <vt:lpstr>Monopoly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Andrea</dc:creator>
  <cp:lastModifiedBy>Pablo</cp:lastModifiedBy>
  <cp:revision>19</cp:revision>
  <dcterms:created xsi:type="dcterms:W3CDTF">2010-11-04T16:57:36Z</dcterms:created>
  <dcterms:modified xsi:type="dcterms:W3CDTF">2012-06-05T14:03:53Z</dcterms:modified>
</cp:coreProperties>
</file>