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6" autoAdjust="0"/>
    <p:restoredTop sz="94660"/>
  </p:normalViewPr>
  <p:slideViewPr>
    <p:cSldViewPr>
      <p:cViewPr>
        <p:scale>
          <a:sx n="70" d="100"/>
          <a:sy n="70" d="100"/>
        </p:scale>
        <p:origin x="-6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4BE13-5A9A-4932-9B86-907D7790D933}" type="datetimeFigureOut">
              <a:rPr lang="es-ES" smtClean="0"/>
              <a:pPr/>
              <a:t>29/05/2012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04709-DAA1-4053-B753-6EC20A9EB77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93638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04709-DAA1-4053-B753-6EC20A9EB77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04709-DAA1-4053-B753-6EC20A9EB779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04709-DAA1-4053-B753-6EC20A9EB779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04709-DAA1-4053-B753-6EC20A9EB779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F04709-DAA1-4053-B753-6EC20A9EB779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97CD8-EBC8-410E-BE25-062E5DC86A9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59D46-966A-4573-B43E-99D8BE6A5C5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DF7B2-910B-4FB6-AE1E-EAD1AAD06BA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68174-1FE5-4FC8-9506-36CB4D1F03B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14D26-6CA6-4D6B-AF2B-A45F0B61346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D3E03-3FBD-49EF-9094-45C0FF4979C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EB7DB-DCA6-4446-8432-E64721CB58A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40BE0-2C5B-4356-A495-4138658E042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140EFA-1FEF-4BFE-A900-3AF242BEEDF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91D26-368B-48C6-BF94-42A69392DA9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9F69D-4C32-4F32-AA05-A5549F8A636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A5D2B9-A56E-4618-946E-6B29A4137CD7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229600" cy="4968552"/>
          </a:xfrm>
          <a:ln>
            <a:solidFill>
              <a:schemeClr val="bg2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 equilibrium: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MRPL = MWC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MRPL=20-0.5T=10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T= (10-20)/(-0.5)= 20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  Answer: It will hire 20 workers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First question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 l="10039" t="38396" r="23814" b="39453"/>
          <a:stretch>
            <a:fillRect/>
          </a:stretch>
        </p:blipFill>
        <p:spPr bwMode="auto">
          <a:xfrm>
            <a:off x="468313" y="1340420"/>
            <a:ext cx="8064500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55652"/>
            <a:ext cx="8229600" cy="28417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1. LDR starts with the 3rd worker, since its contribution is smaller than the previous worker for the first time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2. The MPL of the 3rd worker is 5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3. The unit MRPL for pot 18th is the same as with the rest: 20!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4. True </a:t>
            </a:r>
            <a:r>
              <a:rPr lang="en-US" sz="2400" dirty="0" smtClean="0">
                <a:sym typeface="Wingdings" pitchFamily="2" charset="2"/>
              </a:rPr>
              <a:t> The MRPL = MPL x unit MRPL (20)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5. The firm will hire 4 workers (the 5th has a MRPL = 40, and 40 &lt; 50 and the firm is losing money!</a:t>
            </a:r>
            <a:endParaRPr lang="en-US" sz="2400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184525" y="1700808"/>
            <a:ext cx="2968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1600" dirty="0"/>
              <a:t>6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020272" y="1700808"/>
            <a:ext cx="522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1600" dirty="0"/>
              <a:t>120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11560" y="1412776"/>
            <a:ext cx="77768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09600" y="11663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Second question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007254"/>
              </p:ext>
            </p:extLst>
          </p:nvPr>
        </p:nvGraphicFramePr>
        <p:xfrm>
          <a:off x="683568" y="1412776"/>
          <a:ext cx="7704858" cy="222885"/>
        </p:xfrm>
        <a:graphic>
          <a:graphicData uri="http://schemas.openxmlformats.org/drawingml/2006/table">
            <a:tbl>
              <a:tblPr/>
              <a:tblGrid>
                <a:gridCol w="1284143"/>
                <a:gridCol w="1284143"/>
                <a:gridCol w="1284143"/>
                <a:gridCol w="1284143"/>
                <a:gridCol w="1284143"/>
                <a:gridCol w="1284143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MPL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MRPL ($)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3203848" y="2996952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-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67333"/>
            <a:ext cx="8229600" cy="4525963"/>
          </a:xfrm>
        </p:spPr>
        <p:txBody>
          <a:bodyPr/>
          <a:lstStyle/>
          <a:p>
            <a:r>
              <a:rPr lang="en-US" smtClean="0"/>
              <a:t>Answer: It will hire 3 overseers. If it hires more then MRPL = 350 &lt; 500 = MWC</a:t>
            </a:r>
            <a:endParaRPr lang="en-US"/>
          </a:p>
        </p:txBody>
      </p:sp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2195513" y="2924323"/>
            <a:ext cx="6480175" cy="3529013"/>
            <a:chOff x="975" y="981"/>
            <a:chExt cx="4082" cy="2223"/>
          </a:xfrm>
        </p:grpSpPr>
        <p:pic>
          <p:nvPicPr>
            <p:cNvPr id="8198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 l="22447" t="36914" r="32071" b="26904"/>
            <a:stretch>
              <a:fillRect/>
            </a:stretch>
          </p:blipFill>
          <p:spPr bwMode="auto">
            <a:xfrm>
              <a:off x="1292" y="981"/>
              <a:ext cx="3493" cy="2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975" y="2160"/>
              <a:ext cx="4082" cy="40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</p:grpSp>
      <p:sp>
        <p:nvSpPr>
          <p:cNvPr id="7" name="6 Rectángulo"/>
          <p:cNvSpPr/>
          <p:nvPr/>
        </p:nvSpPr>
        <p:spPr>
          <a:xfrm>
            <a:off x="2771800" y="3068960"/>
            <a:ext cx="54006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74024454"/>
              </p:ext>
            </p:extLst>
          </p:nvPr>
        </p:nvGraphicFramePr>
        <p:xfrm>
          <a:off x="2771800" y="3140968"/>
          <a:ext cx="5400600" cy="222885"/>
        </p:xfrm>
        <a:graphic>
          <a:graphicData uri="http://schemas.openxmlformats.org/drawingml/2006/table">
            <a:tbl>
              <a:tblPr/>
              <a:tblGrid>
                <a:gridCol w="900100"/>
                <a:gridCol w="900100"/>
                <a:gridCol w="900100"/>
                <a:gridCol w="900100"/>
                <a:gridCol w="900100"/>
                <a:gridCol w="9001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MPL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MRPL ($)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9600" y="11663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Third question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65104"/>
            <a:ext cx="8229600" cy="2377033"/>
          </a:xfrm>
        </p:spPr>
        <p:txBody>
          <a:bodyPr/>
          <a:lstStyle/>
          <a:p>
            <a:r>
              <a:rPr lang="en-US" dirty="0" smtClean="0"/>
              <a:t>A) Third column (MPL)</a:t>
            </a:r>
          </a:p>
          <a:p>
            <a:r>
              <a:rPr lang="en-US" dirty="0" smtClean="0"/>
              <a:t>B) Yes. Every additional cook contributes with a lower output than before</a:t>
            </a:r>
          </a:p>
          <a:p>
            <a:r>
              <a:rPr lang="en-US" dirty="0" smtClean="0"/>
              <a:t>C) Sixth column</a:t>
            </a:r>
            <a:endParaRPr lang="en-US" dirty="0"/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 l="7669" t="31755" r="31497" b="40186"/>
          <a:stretch>
            <a:fillRect/>
          </a:stretch>
        </p:blipFill>
        <p:spPr bwMode="auto">
          <a:xfrm>
            <a:off x="468313" y="1700262"/>
            <a:ext cx="74168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11663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Fourth question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11560" y="1772816"/>
            <a:ext cx="705678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2418123"/>
              </p:ext>
            </p:extLst>
          </p:nvPr>
        </p:nvGraphicFramePr>
        <p:xfrm>
          <a:off x="611560" y="1837963"/>
          <a:ext cx="6984774" cy="294893"/>
        </p:xfrm>
        <a:graphic>
          <a:graphicData uri="http://schemas.openxmlformats.org/drawingml/2006/table">
            <a:tbl>
              <a:tblPr/>
              <a:tblGrid>
                <a:gridCol w="1164129"/>
                <a:gridCol w="1164129"/>
                <a:gridCol w="1164129"/>
                <a:gridCol w="1164129"/>
                <a:gridCol w="1164129"/>
                <a:gridCol w="1164129"/>
              </a:tblGrid>
              <a:tr h="29489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MPL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TR($)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MRPL ($)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1044575" y="1270000"/>
            <a:ext cx="0" cy="3455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901700" y="4652963"/>
            <a:ext cx="42481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044575" y="18462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20700" y="16494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100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12775" y="21336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b="1" dirty="0"/>
              <a:t>80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12775" y="27813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50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12775" y="3213100"/>
            <a:ext cx="438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40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187450" y="4654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/>
              <a:t>1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620838" y="4654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b="1" dirty="0"/>
              <a:t>2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052638" y="46545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3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413000" y="4654550"/>
            <a:ext cx="311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4</a:t>
            </a:r>
          </a:p>
          <a:p>
            <a:endParaRPr lang="es-E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1044575" y="23495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1044575" y="2997200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1044575" y="3430588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V="1">
            <a:off x="1404938" y="1846263"/>
            <a:ext cx="0" cy="2808287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V="1">
            <a:off x="1836738" y="2349500"/>
            <a:ext cx="0" cy="230505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V="1">
            <a:off x="2197100" y="2997200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V="1">
            <a:off x="2555875" y="3430588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89" name="Freeform 25"/>
          <p:cNvSpPr>
            <a:spLocks/>
          </p:cNvSpPr>
          <p:nvPr/>
        </p:nvSpPr>
        <p:spPr bwMode="auto">
          <a:xfrm>
            <a:off x="1404938" y="1846263"/>
            <a:ext cx="2735262" cy="2447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2" y="317"/>
              </a:cxn>
              <a:cxn ang="0">
                <a:pos x="499" y="725"/>
              </a:cxn>
              <a:cxn ang="0">
                <a:pos x="725" y="998"/>
              </a:cxn>
              <a:cxn ang="0">
                <a:pos x="1723" y="1542"/>
              </a:cxn>
            </a:cxnLst>
            <a:rect l="0" t="0" r="r" b="b"/>
            <a:pathLst>
              <a:path w="1723" h="1542">
                <a:moveTo>
                  <a:pt x="0" y="0"/>
                </a:moveTo>
                <a:cubicBezTo>
                  <a:pt x="94" y="98"/>
                  <a:pt x="189" y="196"/>
                  <a:pt x="272" y="317"/>
                </a:cubicBezTo>
                <a:cubicBezTo>
                  <a:pt x="355" y="438"/>
                  <a:pt x="424" y="612"/>
                  <a:pt x="499" y="725"/>
                </a:cubicBezTo>
                <a:cubicBezTo>
                  <a:pt x="574" y="838"/>
                  <a:pt x="521" y="862"/>
                  <a:pt x="725" y="998"/>
                </a:cubicBezTo>
                <a:cubicBezTo>
                  <a:pt x="929" y="1134"/>
                  <a:pt x="1443" y="1444"/>
                  <a:pt x="1723" y="154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987675" y="2420938"/>
            <a:ext cx="54296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 smtClean="0"/>
              <a:t>MRPL= Demand for labor</a:t>
            </a:r>
            <a:endParaRPr lang="en-US" sz="3600" dirty="0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337050" y="4745038"/>
            <a:ext cx="10397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Workers</a:t>
            </a:r>
            <a:endParaRPr lang="en-US"/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107950" y="765175"/>
            <a:ext cx="78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/>
              <a:t>Euros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2484438" y="692150"/>
            <a:ext cx="61928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 smtClean="0"/>
              <a:t>If the vertical axis represents </a:t>
            </a:r>
            <a:r>
              <a:rPr lang="en-US" b="1" i="1" dirty="0" smtClean="0"/>
              <a:t>equilibrium wages</a:t>
            </a:r>
            <a:r>
              <a:rPr lang="en-US" dirty="0" smtClean="0"/>
              <a:t>, then the red line is the firm’s demand for labor</a:t>
            </a:r>
            <a:endParaRPr lang="en-US" dirty="0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323850" y="5229200"/>
            <a:ext cx="86407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smtClean="0"/>
              <a:t>A maximizing competitive firm will employ up to 2 cooks, producing 18 cakes; not more, because it will lose money since MRPL &lt; MWC. Notice that the firm can get the highest profit with either 1 or 2 workers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Presentación en pantalla (4:3)</PresentationFormat>
  <Paragraphs>61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Default Design</vt:lpstr>
      <vt:lpstr>First question</vt:lpstr>
      <vt:lpstr> </vt:lpstr>
      <vt:lpstr>Diapositiva 3</vt:lpstr>
      <vt:lpstr>Diapositiva 4</vt:lpstr>
      <vt:lpstr>Diapositiva 5</vt:lpstr>
    </vt:vector>
  </TitlesOfParts>
  <Company>Universitat Pompeu Fabra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Benjamin</dc:creator>
  <cp:lastModifiedBy>Pablo</cp:lastModifiedBy>
  <cp:revision>25</cp:revision>
  <dcterms:created xsi:type="dcterms:W3CDTF">2010-10-28T13:26:40Z</dcterms:created>
  <dcterms:modified xsi:type="dcterms:W3CDTF">2012-05-29T13:29:32Z</dcterms:modified>
</cp:coreProperties>
</file>