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custDataLst>
    <p:tags r:id="rId8"/>
  </p:custData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47573-A58F-432C-8B48-DEB5C00D9387}" type="datetimeFigureOut">
              <a:rPr lang="es-ES" smtClean="0"/>
              <a:pPr/>
              <a:t>21/11/2013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1F2033-5453-4C69-A260-097CC972A89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129058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F2033-5453-4C69-A260-097CC972A89C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F2033-5453-4C69-A260-097CC972A89C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F2033-5453-4C69-A260-097CC972A89C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F2033-5453-4C69-A260-097CC972A89C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F2033-5453-4C69-A260-097CC972A89C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8B6149-D283-4827-867E-DFF35946C92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9668B9-140A-41AF-8AF8-8EEAFCC6920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CF07A2-C10C-42CB-9C22-E649A8E18F8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4841F-53A3-4B21-A612-DDB9B0FCDEB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3C249C-1A0A-4EF6-B339-152B3C5DEA7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E1878B-6A55-4443-8191-CEF357F663B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9DA6D1-51D7-4706-9B14-792D0BCE0B3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5B6FEC-E885-402D-9074-4EDE3EA773B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610DCD-B58D-441C-A4D3-D4C52B5514D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8AEA82-8B8C-4394-A261-A16B13A6BEA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43543-947A-4D70-ABB1-37A2765514D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56B5499-4F6A-4DE3-A44B-2A6225238B88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467850" cy="1143000"/>
          </a:xfrm>
        </p:spPr>
        <p:txBody>
          <a:bodyPr/>
          <a:lstStyle/>
          <a:p>
            <a:r>
              <a:rPr lang="en-US" sz="3600" dirty="0" smtClean="0"/>
              <a:t>1) “Price and wage takers”</a:t>
            </a:r>
            <a:endParaRPr lang="en-US" sz="3600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96752"/>
            <a:ext cx="8964488" cy="5157787"/>
          </a:xfrm>
        </p:spPr>
        <p:txBody>
          <a:bodyPr/>
          <a:lstStyle/>
          <a:p>
            <a:pPr>
              <a:tabLst>
                <a:tab pos="4219575" algn="l"/>
              </a:tabLst>
            </a:pPr>
            <a:r>
              <a:rPr lang="en-US" sz="2800" dirty="0" smtClean="0"/>
              <a:t>Price taking means, literally, that prices come as given for producers </a:t>
            </a:r>
            <a:r>
              <a:rPr lang="en-US" sz="2800" dirty="0" smtClean="0">
                <a:sym typeface="Wingdings" pitchFamily="2" charset="2"/>
              </a:rPr>
              <a:t> perfect competition</a:t>
            </a:r>
            <a:endParaRPr lang="en-US" sz="2800" dirty="0" smtClean="0"/>
          </a:p>
          <a:p>
            <a:pPr>
              <a:tabLst>
                <a:tab pos="4219575" algn="l"/>
              </a:tabLst>
            </a:pPr>
            <a:r>
              <a:rPr lang="en-US" sz="2800" dirty="0" smtClean="0"/>
              <a:t>In words, with their actions, they cannot affect prices</a:t>
            </a:r>
          </a:p>
          <a:p>
            <a:pPr>
              <a:tabLst>
                <a:tab pos="4219575" algn="l"/>
              </a:tabLst>
            </a:pPr>
            <a:r>
              <a:rPr lang="en-US" sz="2800" dirty="0" smtClean="0"/>
              <a:t>Producers, individually, represent a tiny fraction of the market</a:t>
            </a:r>
          </a:p>
          <a:p>
            <a:pPr>
              <a:tabLst>
                <a:tab pos="4219575" algn="l"/>
              </a:tabLst>
            </a:pPr>
            <a:r>
              <a:rPr lang="en-US" sz="2800" dirty="0" smtClean="0"/>
              <a:t>Is it really so? Why do we do this? Assumption</a:t>
            </a:r>
          </a:p>
          <a:p>
            <a:pPr>
              <a:tabLst>
                <a:tab pos="4219575" algn="l"/>
              </a:tabLst>
            </a:pPr>
            <a:endParaRPr lang="en-US" sz="2800" dirty="0" smtClean="0"/>
          </a:p>
          <a:p>
            <a:pPr>
              <a:tabLst>
                <a:tab pos="4219575" algn="l"/>
              </a:tabLst>
            </a:pPr>
            <a:r>
              <a:rPr lang="en-US" sz="2800" dirty="0" smtClean="0"/>
              <a:t>In the labor market we should replace producers by employers and prices by wages</a:t>
            </a:r>
          </a:p>
          <a:p>
            <a:pPr>
              <a:tabLst>
                <a:tab pos="4219575" algn="l"/>
              </a:tabLst>
            </a:pPr>
            <a:r>
              <a:rPr lang="en-US" sz="2800" dirty="0" smtClean="0"/>
              <a:t>Again, a simple assumption we can live with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US" sz="3600" dirty="0" smtClean="0"/>
              <a:t>2) Decision rule: output / labor</a:t>
            </a:r>
            <a:endParaRPr lang="en-US" sz="3600" dirty="0"/>
          </a:p>
        </p:txBody>
      </p:sp>
      <p:sp>
        <p:nvSpPr>
          <p:cNvPr id="6" name="2 Marcador de contenido"/>
          <p:cNvSpPr>
            <a:spLocks noGrp="1"/>
          </p:cNvSpPr>
          <p:nvPr>
            <p:ph idx="1"/>
          </p:nvPr>
        </p:nvSpPr>
        <p:spPr>
          <a:xfrm>
            <a:off x="142844" y="1357298"/>
            <a:ext cx="9001156" cy="5500726"/>
          </a:xfrm>
        </p:spPr>
        <p:txBody>
          <a:bodyPr>
            <a:normAutofit lnSpcReduction="10000"/>
          </a:bodyPr>
          <a:lstStyle/>
          <a:p>
            <a:pPr marL="0" indent="0">
              <a:defRPr/>
            </a:pPr>
            <a:r>
              <a:rPr lang="en-US" sz="2800" dirty="0" smtClean="0">
                <a:sym typeface="Wingdings" pitchFamily="2" charset="2"/>
              </a:rPr>
              <a:t> Maximizing firm  expand output…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insofar as</a:t>
            </a:r>
          </a:p>
          <a:p>
            <a:pPr marL="400050" lvl="1" indent="0">
              <a:buNone/>
              <a:defRPr/>
            </a:pPr>
            <a:r>
              <a:rPr lang="en-US" sz="2400" dirty="0" smtClean="0">
                <a:sym typeface="Wingdings" pitchFamily="2" charset="2"/>
              </a:rPr>
              <a:t>MR &gt; MC  Y</a:t>
            </a:r>
            <a:r>
              <a:rPr lang="en-US" sz="1500" dirty="0" smtClean="0">
                <a:sym typeface="Wingdings" pitchFamily="2" charset="2"/>
              </a:rPr>
              <a:t>C</a:t>
            </a:r>
            <a:r>
              <a:rPr lang="en-US" sz="2400" dirty="0" smtClean="0">
                <a:sym typeface="Wingdings" pitchFamily="2" charset="2"/>
              </a:rPr>
              <a:t> up</a:t>
            </a:r>
          </a:p>
          <a:p>
            <a:pPr marL="400050" lvl="1" indent="0">
              <a:buNone/>
              <a:defRPr/>
            </a:pPr>
            <a:endParaRPr lang="en-US" sz="2400" dirty="0" smtClean="0">
              <a:sym typeface="Wingdings" pitchFamily="2" charset="2"/>
            </a:endParaRPr>
          </a:p>
          <a:p>
            <a:pPr marL="0" indent="0">
              <a:defRPr/>
            </a:pPr>
            <a:r>
              <a:rPr lang="en-US" sz="2800" dirty="0" smtClean="0">
                <a:sym typeface="Wingdings" pitchFamily="2" charset="2"/>
              </a:rPr>
              <a:t> When will output be diminished?</a:t>
            </a:r>
          </a:p>
          <a:p>
            <a:pPr marL="400050" lvl="1" indent="0">
              <a:buNone/>
              <a:defRPr/>
            </a:pPr>
            <a:r>
              <a:rPr lang="en-US" sz="2400" dirty="0" smtClean="0">
                <a:sym typeface="Wingdings" pitchFamily="2" charset="2"/>
              </a:rPr>
              <a:t>MR &lt; MC  Y</a:t>
            </a:r>
            <a:r>
              <a:rPr lang="en-US" sz="1500" dirty="0" smtClean="0">
                <a:sym typeface="Wingdings" pitchFamily="2" charset="2"/>
              </a:rPr>
              <a:t>C</a:t>
            </a:r>
            <a:r>
              <a:rPr lang="en-US" sz="2400" dirty="0" smtClean="0">
                <a:sym typeface="Wingdings" pitchFamily="2" charset="2"/>
              </a:rPr>
              <a:t> down</a:t>
            </a:r>
          </a:p>
          <a:p>
            <a:pPr marL="400050" lvl="1" indent="0">
              <a:buNone/>
              <a:defRPr/>
            </a:pPr>
            <a:endParaRPr lang="en-US" sz="2400" dirty="0" smtClean="0">
              <a:sym typeface="Wingdings" pitchFamily="2" charset="2"/>
            </a:endParaRPr>
          </a:p>
          <a:p>
            <a:pPr marL="0" indent="0">
              <a:defRPr/>
            </a:pPr>
            <a:r>
              <a:rPr lang="en-US" sz="2800" dirty="0" smtClean="0">
                <a:sym typeface="Wingdings" pitchFamily="2" charset="2"/>
              </a:rPr>
              <a:t> Equilibrium  MR = MC  Y</a:t>
            </a:r>
            <a:r>
              <a:rPr lang="en-US" sz="1500" dirty="0" smtClean="0">
                <a:sym typeface="Wingdings" pitchFamily="2" charset="2"/>
              </a:rPr>
              <a:t>C</a:t>
            </a:r>
            <a:r>
              <a:rPr lang="en-US" sz="2800" dirty="0" smtClean="0">
                <a:sym typeface="Wingdings" pitchFamily="2" charset="2"/>
              </a:rPr>
              <a:t> constant</a:t>
            </a:r>
          </a:p>
          <a:p>
            <a:pPr marL="0" indent="0">
              <a:defRPr/>
            </a:pPr>
            <a:endParaRPr lang="en-US" sz="2800" dirty="0" smtClean="0">
              <a:sym typeface="Wingdings" pitchFamily="2" charset="2"/>
            </a:endParaRPr>
          </a:p>
          <a:p>
            <a:pPr marL="0" indent="0">
              <a:defRPr/>
            </a:pPr>
            <a:r>
              <a:rPr lang="en-US" sz="2800" dirty="0" smtClean="0">
                <a:sym typeface="Wingdings" pitchFamily="2" charset="2"/>
              </a:rPr>
              <a:t> For ΔY</a:t>
            </a:r>
            <a:r>
              <a:rPr lang="en-US" sz="1500" dirty="0" smtClean="0">
                <a:sym typeface="Wingdings" pitchFamily="2" charset="2"/>
              </a:rPr>
              <a:t>C</a:t>
            </a:r>
            <a:r>
              <a:rPr lang="en-US" sz="2800" dirty="0" smtClean="0">
                <a:sym typeface="Wingdings" pitchFamily="2" charset="2"/>
              </a:rPr>
              <a:t>  Δ inputs (L, K)  In terms of inputs:</a:t>
            </a:r>
          </a:p>
          <a:p>
            <a:pPr marL="400050" lvl="1" indent="0">
              <a:buNone/>
              <a:defRPr/>
            </a:pPr>
            <a:r>
              <a:rPr lang="en-US" sz="2400" dirty="0" smtClean="0">
                <a:sym typeface="Wingdings" pitchFamily="2" charset="2"/>
              </a:rPr>
              <a:t>MRPL &gt; MWC  L up</a:t>
            </a:r>
          </a:p>
          <a:p>
            <a:pPr marL="400050" lvl="1" indent="0">
              <a:buNone/>
              <a:defRPr/>
            </a:pPr>
            <a:r>
              <a:rPr lang="en-US" sz="2400" dirty="0" smtClean="0">
                <a:sym typeface="Wingdings" pitchFamily="2" charset="2"/>
              </a:rPr>
              <a:t>MRPL &lt; MWC  L down</a:t>
            </a:r>
          </a:p>
          <a:p>
            <a:pPr marL="400050" lvl="1" indent="0">
              <a:buNone/>
              <a:defRPr/>
            </a:pPr>
            <a:r>
              <a:rPr lang="en-US" sz="2400" dirty="0" smtClean="0">
                <a:solidFill>
                  <a:srgbClr val="FF0000"/>
                </a:solidFill>
                <a:sym typeface="Wingdings" pitchFamily="2" charset="2"/>
              </a:rPr>
              <a:t>MRPL = MWC  L constant  profit maximization</a:t>
            </a:r>
          </a:p>
          <a:p>
            <a:pPr marL="400050" lvl="1" indent="0">
              <a:buNone/>
              <a:defRPr/>
            </a:pPr>
            <a:endParaRPr lang="en-US" sz="2400" dirty="0" smtClean="0">
              <a:sym typeface="Wingdings" pitchFamily="2" charset="2"/>
            </a:endParaRPr>
          </a:p>
          <a:p>
            <a:pPr marL="400050" lvl="1" indent="0">
              <a:buNone/>
              <a:defRPr/>
            </a:pPr>
            <a:endParaRPr lang="en-US" sz="1500" dirty="0" smtClean="0">
              <a:sym typeface="Wingdings" pitchFamily="2" charset="2"/>
            </a:endParaRPr>
          </a:p>
          <a:p>
            <a:pPr marL="0" indent="0"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43608"/>
          </a:xfrm>
        </p:spPr>
        <p:txBody>
          <a:bodyPr/>
          <a:lstStyle/>
          <a:p>
            <a:r>
              <a:rPr lang="en-US" sz="4000" dirty="0" smtClean="0"/>
              <a:t>3) Output and labor decision in the SR</a:t>
            </a:r>
            <a:endParaRPr lang="en-US" sz="400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547260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Economics is about understanding reality with a few assumptions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Assumptions / models simplify reality for us as to make it more understandable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Perfect competition is one assumption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The capital input being fixed in the </a:t>
            </a:r>
            <a:r>
              <a:rPr lang="en-US" sz="2800" smtClean="0"/>
              <a:t>SR </a:t>
            </a:r>
            <a:r>
              <a:rPr lang="en-US" sz="2800" smtClean="0"/>
              <a:t>is another</a:t>
            </a:r>
            <a:endParaRPr lang="en-US" sz="2800" dirty="0" smtClean="0"/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Therefore, deciding how much to produce equates how much labor to use (in the SR)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43608"/>
          </a:xfrm>
        </p:spPr>
        <p:txBody>
          <a:bodyPr/>
          <a:lstStyle/>
          <a:p>
            <a:r>
              <a:rPr lang="en-US" sz="4000" dirty="0" smtClean="0"/>
              <a:t>4) Diminishing returns</a:t>
            </a:r>
            <a:endParaRPr lang="en-US" sz="400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196752"/>
            <a:ext cx="8435280" cy="547260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Use of land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Making line to use the only printer at the office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Additional workers in a small room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Additional singers in a chorus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Why such firms as </a:t>
            </a:r>
            <a:r>
              <a:rPr lang="en-US" sz="2800" dirty="0" err="1" smtClean="0"/>
              <a:t>Wal</a:t>
            </a:r>
            <a:r>
              <a:rPr lang="en-US" sz="2800" dirty="0" smtClean="0"/>
              <a:t>-mart or Microsoft seem to become more profitable with size? (increasing returns?)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43608"/>
          </a:xfrm>
        </p:spPr>
        <p:txBody>
          <a:bodyPr/>
          <a:lstStyle/>
          <a:p>
            <a:r>
              <a:rPr lang="en-US" sz="4000" dirty="0" smtClean="0"/>
              <a:t>5) Zone 2…</a:t>
            </a:r>
            <a:endParaRPr lang="en-US" sz="400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96752"/>
            <a:ext cx="9144000" cy="547260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“Zone of production” because: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At least we want to move to max. efficiency of L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At the most we might want to move to max. efficiency of K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Why not zone 3?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Why not zone 1?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Exception: monopoly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Why?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331</Words>
  <Application>Microsoft Office PowerPoint</Application>
  <PresentationFormat>Presentación en pantalla (4:3)</PresentationFormat>
  <Paragraphs>57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Default Design</vt:lpstr>
      <vt:lpstr>1) “Price and wage takers”</vt:lpstr>
      <vt:lpstr>2) Decision rule: output / labor</vt:lpstr>
      <vt:lpstr>3) Output and labor decision in the SR</vt:lpstr>
      <vt:lpstr>4) Diminishing returns</vt:lpstr>
      <vt:lpstr>5) Zone 2…</vt:lpstr>
    </vt:vector>
  </TitlesOfParts>
  <Company>Universitat Pompeu Fabra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Economía del mercado de trabajo</dc:title>
  <dc:creator>U42006</dc:creator>
  <cp:lastModifiedBy>Pablo</cp:lastModifiedBy>
  <cp:revision>37</cp:revision>
  <dcterms:created xsi:type="dcterms:W3CDTF">2010-09-30T14:09:56Z</dcterms:created>
  <dcterms:modified xsi:type="dcterms:W3CDTF">2013-11-21T10:36:11Z</dcterms:modified>
</cp:coreProperties>
</file>