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custDataLst>
    <p:tags r:id="rId7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3" autoAdjust="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47573-A58F-432C-8B48-DEB5C00D9387}" type="datetimeFigureOut">
              <a:rPr lang="es-ES" smtClean="0"/>
              <a:pPr/>
              <a:t>17/04/2012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F2033-5453-4C69-A260-097CC972A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129058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F2033-5453-4C69-A260-097CC972A89C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F2033-5453-4C69-A260-097CC972A89C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F2033-5453-4C69-A260-097CC972A89C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F2033-5453-4C69-A260-097CC972A89C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B6149-D283-4827-867E-DFF35946C92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668B9-140A-41AF-8AF8-8EEAFCC6920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F07A2-C10C-42CB-9C22-E649A8E18F8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4841F-53A3-4B21-A612-DDB9B0FCDEB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C249C-1A0A-4EF6-B339-152B3C5DEA7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1878B-6A55-4443-8191-CEF357F663B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DA6D1-51D7-4706-9B14-792D0BCE0B3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5B6FEC-E885-402D-9074-4EDE3EA773B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10DCD-B58D-441C-A4D3-D4C52B5514D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AEA82-8B8C-4394-A261-A16B13A6BEA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43543-947A-4D70-ABB1-37A2765514D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6B5499-4F6A-4DE3-A44B-2A6225238B88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467850" cy="1143000"/>
          </a:xfrm>
        </p:spPr>
        <p:txBody>
          <a:bodyPr/>
          <a:lstStyle/>
          <a:p>
            <a:r>
              <a:rPr lang="en-US" sz="3600" smtClean="0"/>
              <a:t>1) PR and Unemployment (Spain)</a:t>
            </a:r>
            <a:endParaRPr lang="en-US" sz="36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00213"/>
            <a:ext cx="7993062" cy="5157787"/>
          </a:xfrm>
        </p:spPr>
        <p:txBody>
          <a:bodyPr/>
          <a:lstStyle/>
          <a:p>
            <a:pPr>
              <a:tabLst>
                <a:tab pos="4219575" algn="l"/>
              </a:tabLst>
            </a:pPr>
            <a:r>
              <a:rPr lang="en-US" sz="2400" dirty="0" smtClean="0"/>
              <a:t>High unemployment rates for too much time makes for discouraged workers (no hope of finding a job)</a:t>
            </a:r>
          </a:p>
          <a:p>
            <a:pPr>
              <a:tabLst>
                <a:tab pos="4219575" algn="l"/>
              </a:tabLst>
            </a:pPr>
            <a:endParaRPr lang="en-US" sz="2400" dirty="0" smtClean="0"/>
          </a:p>
          <a:p>
            <a:pPr>
              <a:tabLst>
                <a:tab pos="4219575" algn="l"/>
              </a:tabLst>
            </a:pPr>
            <a:r>
              <a:rPr lang="en-US" sz="2400" dirty="0" smtClean="0"/>
              <a:t>Drop in unemployment and the increase of women’s participation drove the PR up in the 90s</a:t>
            </a:r>
          </a:p>
          <a:p>
            <a:pPr>
              <a:tabLst>
                <a:tab pos="4219575" algn="l"/>
              </a:tabLst>
            </a:pPr>
            <a:endParaRPr lang="en-US" sz="2400" dirty="0" smtClean="0"/>
          </a:p>
          <a:p>
            <a:pPr>
              <a:tabLst>
                <a:tab pos="4219575" algn="l"/>
              </a:tabLst>
            </a:pPr>
            <a:r>
              <a:rPr lang="en-US" sz="2400" dirty="0" smtClean="0"/>
              <a:t>Unions?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2) Women and the labor market</a:t>
            </a:r>
            <a:endParaRPr lang="en-US" sz="36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525962"/>
          </a:xfrm>
        </p:spPr>
        <p:txBody>
          <a:bodyPr/>
          <a:lstStyle/>
          <a:p>
            <a:r>
              <a:rPr lang="en-US" sz="2800" dirty="0" smtClean="0"/>
              <a:t>Legal system: maternity leaves and other regulations</a:t>
            </a:r>
          </a:p>
          <a:p>
            <a:r>
              <a:rPr lang="en-US" sz="2800" dirty="0" smtClean="0"/>
              <a:t>Drop in the birth rate and use of contraception methods</a:t>
            </a:r>
          </a:p>
          <a:p>
            <a:r>
              <a:rPr lang="en-US" sz="2800" dirty="0" smtClean="0"/>
              <a:t>Jobs are no </a:t>
            </a:r>
            <a:r>
              <a:rPr lang="en-US" sz="2800" smtClean="0"/>
              <a:t>longer “physical”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Every woman who enters the labor market creates employment for many others (child care, cleaning, etc.)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3) Real wages and unemployment: a possible explanation</a:t>
            </a:r>
            <a:endParaRPr lang="en-US" sz="40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75966"/>
            <a:ext cx="8229600" cy="391733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In Spain </a:t>
            </a:r>
            <a:r>
              <a:rPr lang="en-US" sz="2400" dirty="0" smtClean="0"/>
              <a:t>it is </a:t>
            </a:r>
            <a:r>
              <a:rPr lang="en-US" sz="2400" dirty="0" smtClean="0"/>
              <a:t>very difficult to fire workers (especially high-wage full-time tenured ones)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During </a:t>
            </a:r>
            <a:r>
              <a:rPr lang="en-US" sz="2400" dirty="0" smtClean="0"/>
              <a:t>crises </a:t>
            </a:r>
            <a:r>
              <a:rPr lang="en-US" sz="2400" dirty="0" smtClean="0"/>
              <a:t>firms tend to lay off temporary workers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The case of a “two-tier labor market”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Average wages go up as a result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In more flexible countries firms can fire workers at any level (and wages), cutting down expenses with little unemployment effects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4) Immigration and aggregate demand (example)</a:t>
            </a:r>
            <a:endParaRPr lang="en-US" sz="4000"/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V="1">
            <a:off x="2411413" y="1916113"/>
            <a:ext cx="0" cy="2736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V="1">
            <a:off x="2122488" y="4364038"/>
            <a:ext cx="35290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 flipV="1">
            <a:off x="2411413" y="2203450"/>
            <a:ext cx="2232025" cy="2160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411413" y="2276475"/>
            <a:ext cx="1655762" cy="206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4622800" y="2008188"/>
            <a:ext cx="4667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S1</a:t>
            </a:r>
            <a:endParaRPr lang="es-ES" dirty="0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627313" y="2347913"/>
            <a:ext cx="476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D1</a:t>
            </a:r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 flipV="1">
            <a:off x="2411413" y="2203450"/>
            <a:ext cx="2232025" cy="2160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2411413" y="2276475"/>
            <a:ext cx="1655762" cy="206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 flipV="1">
            <a:off x="3563938" y="2203450"/>
            <a:ext cx="2232025" cy="2160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3563938" y="2276475"/>
            <a:ext cx="1655762" cy="206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>
            <a:off x="2411413" y="3429000"/>
            <a:ext cx="3600450" cy="0"/>
          </a:xfrm>
          <a:prstGeom prst="line">
            <a:avLst/>
          </a:prstGeom>
          <a:noFill/>
          <a:ln w="9525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5435600" y="4652963"/>
            <a:ext cx="14670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Employment</a:t>
            </a:r>
            <a:endParaRPr lang="en-US"/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1115616" y="3284984"/>
            <a:ext cx="12747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Real wage</a:t>
            </a:r>
            <a:endParaRPr lang="en-US"/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5722938" y="1987550"/>
            <a:ext cx="4667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S2</a:t>
            </a:r>
            <a:endParaRPr lang="es-ES" dirty="0"/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3635375" y="2203450"/>
            <a:ext cx="476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D2</a:t>
            </a:r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 flipV="1">
            <a:off x="3346450" y="3429000"/>
            <a:ext cx="0" cy="935038"/>
          </a:xfrm>
          <a:prstGeom prst="line">
            <a:avLst/>
          </a:prstGeom>
          <a:noFill/>
          <a:ln w="9525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 flipV="1">
            <a:off x="4498975" y="3502025"/>
            <a:ext cx="0" cy="935038"/>
          </a:xfrm>
          <a:prstGeom prst="line">
            <a:avLst/>
          </a:prstGeom>
          <a:noFill/>
          <a:ln w="9525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3130550" y="443706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E1</a:t>
            </a: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4354513" y="4429125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E2</a:t>
            </a:r>
          </a:p>
        </p:txBody>
      </p:sp>
      <p:sp>
        <p:nvSpPr>
          <p:cNvPr id="30745" name="Line 25"/>
          <p:cNvSpPr>
            <a:spLocks noChangeShapeType="1"/>
          </p:cNvSpPr>
          <p:nvPr/>
        </p:nvSpPr>
        <p:spPr bwMode="auto">
          <a:xfrm flipV="1">
            <a:off x="2411413" y="2203450"/>
            <a:ext cx="2232025" cy="2160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46" name="Line 26"/>
          <p:cNvSpPr>
            <a:spLocks noChangeShapeType="1"/>
          </p:cNvSpPr>
          <p:nvPr/>
        </p:nvSpPr>
        <p:spPr bwMode="auto">
          <a:xfrm>
            <a:off x="2411413" y="2276475"/>
            <a:ext cx="1655762" cy="20621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160450" y="5373216"/>
            <a:ext cx="89835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 smtClean="0"/>
              <a:t>Employment goes up and real wages remain the same</a:t>
            </a:r>
            <a:endParaRPr lang="en-US" sz="2800" dirty="0"/>
          </a:p>
        </p:txBody>
      </p:sp>
      <p:sp>
        <p:nvSpPr>
          <p:cNvPr id="30748" name="AutoShape 28"/>
          <p:cNvSpPr>
            <a:spLocks noChangeArrowheads="1"/>
          </p:cNvSpPr>
          <p:nvPr/>
        </p:nvSpPr>
        <p:spPr bwMode="auto">
          <a:xfrm>
            <a:off x="3563938" y="3284538"/>
            <a:ext cx="792162" cy="287337"/>
          </a:xfrm>
          <a:prstGeom prst="rightArrow">
            <a:avLst>
              <a:gd name="adj1" fmla="val 27676"/>
              <a:gd name="adj2" fmla="val 118228"/>
            </a:avLst>
          </a:prstGeom>
          <a:solidFill>
            <a:schemeClr val="accent1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0749" name="Oval 29"/>
          <p:cNvSpPr>
            <a:spLocks noChangeArrowheads="1"/>
          </p:cNvSpPr>
          <p:nvPr/>
        </p:nvSpPr>
        <p:spPr bwMode="auto">
          <a:xfrm>
            <a:off x="3276600" y="3357563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0750" name="Oval 30"/>
          <p:cNvSpPr>
            <a:spLocks noChangeArrowheads="1"/>
          </p:cNvSpPr>
          <p:nvPr/>
        </p:nvSpPr>
        <p:spPr bwMode="auto">
          <a:xfrm>
            <a:off x="4427538" y="3357563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Presentación en pantalla (4:3)</PresentationFormat>
  <Paragraphs>33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Default Design</vt:lpstr>
      <vt:lpstr>1) PR and Unemployment (Spain)</vt:lpstr>
      <vt:lpstr>2) Women and the labor market</vt:lpstr>
      <vt:lpstr>3) Real wages and unemployment: a possible explanation</vt:lpstr>
      <vt:lpstr>4) Immigration and aggregate demand (example)</vt:lpstr>
    </vt:vector>
  </TitlesOfParts>
  <Company>Universitat Pompeu Fabra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del mercado de trabajo</dc:title>
  <dc:creator>U42006</dc:creator>
  <cp:lastModifiedBy>Pablo</cp:lastModifiedBy>
  <cp:revision>28</cp:revision>
  <dcterms:created xsi:type="dcterms:W3CDTF">2010-09-30T14:09:56Z</dcterms:created>
  <dcterms:modified xsi:type="dcterms:W3CDTF">2012-04-17T16:43:10Z</dcterms:modified>
</cp:coreProperties>
</file>