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custDataLst>
    <p:tags r:id="rId8"/>
  </p:custDataLst>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03" autoAdjust="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6CDF19-A801-45FC-8890-082F60B81901}" type="datetimeFigureOut">
              <a:rPr lang="es-ES" smtClean="0"/>
              <a:pPr/>
              <a:t>17/04/2012</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1CD9E4-FB91-45CA-93FC-C6940FF2C256}"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891CD9E4-FB91-45CA-93FC-C6940FF2C256}" type="slidenum">
              <a:rPr lang="es-ES" smtClean="0"/>
              <a:pPr/>
              <a:t>1</a:t>
            </a:fld>
            <a:endParaRPr lang="es-E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891CD9E4-FB91-45CA-93FC-C6940FF2C256}" type="slidenum">
              <a:rPr lang="es-ES" smtClean="0"/>
              <a:pPr/>
              <a:t>2</a:t>
            </a:fld>
            <a:endParaRPr lang="es-E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891CD9E4-FB91-45CA-93FC-C6940FF2C256}" type="slidenum">
              <a:rPr lang="es-ES" smtClean="0"/>
              <a:pPr/>
              <a:t>3</a:t>
            </a:fld>
            <a:endParaRPr lang="es-E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891CD9E4-FB91-45CA-93FC-C6940FF2C256}" type="slidenum">
              <a:rPr lang="es-ES" smtClean="0"/>
              <a:pPr/>
              <a:t>4</a:t>
            </a:fld>
            <a:endParaRPr lang="es-E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891CD9E4-FB91-45CA-93FC-C6940FF2C256}" type="slidenum">
              <a:rPr lang="es-ES" smtClean="0"/>
              <a:pPr/>
              <a:t>5</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845360C3-5A22-462B-AD20-86AA48A491EE}"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2555392D-8E7E-446A-B158-94048979A579}"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EF8D7183-E2EB-4F3F-9A79-10A8E22436DE}"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F1B6DAF4-467F-4FD2-9711-682B08A4388E}"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06752B59-49F8-4FE0-9B33-D6D6AE3571AA}"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7D4E022E-3D45-4631-8516-D530B226B069}"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E7E22D86-789A-4189-B1E5-30427C359355}"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F560EA47-9F22-4C50-A81E-D10890CAA0DA}"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10AC2648-151A-4EEA-B4D6-D8CE51B3910E}"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FD7CC412-51DC-4781-B86E-65EF2C824854}"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AE6F6F42-5A00-43BB-9CB9-9A585D5EDB9D}"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Click to edit Master text styles</a:t>
            </a:r>
          </a:p>
          <a:p>
            <a:pPr lvl="1"/>
            <a:r>
              <a:rPr lang="es-ES" smtClean="0"/>
              <a:t>Second level</a:t>
            </a:r>
          </a:p>
          <a:p>
            <a:pPr lvl="2"/>
            <a:r>
              <a:rPr lang="es-ES" smtClean="0"/>
              <a:t>Third level</a:t>
            </a:r>
          </a:p>
          <a:p>
            <a:pPr lvl="3"/>
            <a:r>
              <a:rPr lang="es-ES" smtClean="0"/>
              <a:t>Fourth level</a:t>
            </a:r>
          </a:p>
          <a:p>
            <a:pPr lvl="4"/>
            <a:r>
              <a:rPr lang="es-E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04E755E-A20C-449D-8A72-DB936C8F9395}"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8313" y="260350"/>
            <a:ext cx="8229600" cy="1944688"/>
          </a:xfrm>
        </p:spPr>
        <p:txBody>
          <a:bodyPr/>
          <a:lstStyle/>
          <a:p>
            <a:r>
              <a:rPr lang="en-US" sz="3200" dirty="0" smtClean="0"/>
              <a:t>What does Say's Law hold and what are the implications in terms of economic policy?</a:t>
            </a:r>
            <a:r>
              <a:rPr lang="es-ES" sz="4000" dirty="0"/>
              <a:t/>
            </a:r>
            <a:br>
              <a:rPr lang="es-ES" sz="4000" dirty="0"/>
            </a:br>
            <a:endParaRPr lang="es-ES" sz="4000" dirty="0"/>
          </a:p>
        </p:txBody>
      </p:sp>
      <p:sp>
        <p:nvSpPr>
          <p:cNvPr id="22531" name="Rectangle 3"/>
          <p:cNvSpPr>
            <a:spLocks noGrp="1" noChangeArrowheads="1"/>
          </p:cNvSpPr>
          <p:nvPr>
            <p:ph type="body" idx="1"/>
          </p:nvPr>
        </p:nvSpPr>
        <p:spPr>
          <a:xfrm>
            <a:off x="468313" y="2060575"/>
            <a:ext cx="8229600" cy="4525963"/>
          </a:xfrm>
        </p:spPr>
        <p:txBody>
          <a:bodyPr/>
          <a:lstStyle/>
          <a:p>
            <a:endParaRPr lang="en-US" dirty="0" smtClean="0"/>
          </a:p>
          <a:p>
            <a:r>
              <a:rPr lang="en-US" dirty="0" smtClean="0"/>
              <a:t>Say's Law holds production precedes consumption</a:t>
            </a:r>
          </a:p>
          <a:p>
            <a:r>
              <a:rPr lang="en-US" dirty="0" smtClean="0"/>
              <a:t>The main policy recommendation is non-intervention</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68313" y="629816"/>
            <a:ext cx="8229600" cy="1143000"/>
          </a:xfrm>
        </p:spPr>
        <p:txBody>
          <a:bodyPr/>
          <a:lstStyle/>
          <a:p>
            <a:pPr algn="l"/>
            <a:r>
              <a:rPr lang="es-ES" sz="2800" dirty="0"/>
              <a:t> </a:t>
            </a:r>
            <a:r>
              <a:rPr lang="en-US" sz="2800" dirty="0" smtClean="0"/>
              <a:t>What arguments, according to von Mises, does Keynes provide to refute this law? What arguments, according to your opinion, does Keynes provide to wipe out more than 100 years of classical economics</a:t>
            </a:r>
            <a:r>
              <a:rPr lang="es-ES" sz="2800" dirty="0" smtClean="0"/>
              <a:t>?</a:t>
            </a:r>
            <a:endParaRPr lang="es-ES" sz="2800" dirty="0"/>
          </a:p>
        </p:txBody>
      </p:sp>
      <p:sp>
        <p:nvSpPr>
          <p:cNvPr id="23555" name="Rectangle 3"/>
          <p:cNvSpPr>
            <a:spLocks noGrp="1" noChangeArrowheads="1"/>
          </p:cNvSpPr>
          <p:nvPr>
            <p:ph type="body" idx="1"/>
          </p:nvPr>
        </p:nvSpPr>
        <p:spPr>
          <a:xfrm>
            <a:off x="395288" y="2879551"/>
            <a:ext cx="8229600" cy="3933825"/>
          </a:xfrm>
        </p:spPr>
        <p:txBody>
          <a:bodyPr/>
          <a:lstStyle/>
          <a:p>
            <a:r>
              <a:rPr lang="en-US" sz="2800" dirty="0" smtClean="0"/>
              <a:t>According to Von Mises Keynes ignores Say’s law (he turned it upside down)</a:t>
            </a:r>
          </a:p>
          <a:p>
            <a:r>
              <a:rPr lang="en-US" sz="2800" dirty="0" smtClean="0"/>
              <a:t>Keynes's main argument is that according to the classical laissez </a:t>
            </a:r>
            <a:r>
              <a:rPr lang="en-US" sz="2800" dirty="0" smtClean="0"/>
              <a:t>faire </a:t>
            </a:r>
            <a:r>
              <a:rPr lang="en-US" sz="2800" dirty="0" smtClean="0"/>
              <a:t>theories the Great Depression should not have happened, but it </a:t>
            </a:r>
            <a:r>
              <a:rPr lang="en-US" sz="2800" dirty="0" smtClean="0"/>
              <a:t>did</a:t>
            </a:r>
          </a:p>
          <a:p>
            <a:r>
              <a:rPr lang="en-US" sz="2800" dirty="0" smtClean="0"/>
              <a:t>Was it really so?</a:t>
            </a:r>
            <a:endParaRPr lang="es-E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468313" y="1125538"/>
            <a:ext cx="8229600" cy="4525962"/>
          </a:xfrm>
        </p:spPr>
        <p:txBody>
          <a:bodyPr/>
          <a:lstStyle/>
          <a:p>
            <a:pPr>
              <a:lnSpc>
                <a:spcPct val="90000"/>
              </a:lnSpc>
            </a:pPr>
            <a:r>
              <a:rPr lang="en-US" sz="2800" dirty="0" smtClean="0"/>
              <a:t>Explain the following sentence in the context of Say's Law: "The New Deal-style plans (as in the USA during the 1930s) allow filling the hole left by the fall in private investment and private consumption during a period of recession." Think critically, as an economist would do, pondering not only the immediate consequences but also the probable long-run outcome</a:t>
            </a:r>
            <a:r>
              <a:rPr lang="es-ES" sz="2800" dirty="0" smtClean="0"/>
              <a:t> </a:t>
            </a:r>
            <a:endParaRPr lang="es-E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323528" y="116632"/>
            <a:ext cx="8568952" cy="6552728"/>
          </a:xfrm>
        </p:spPr>
        <p:txBody>
          <a:bodyPr/>
          <a:lstStyle/>
          <a:p>
            <a:pPr marL="0" indent="0">
              <a:lnSpc>
                <a:spcPct val="80000"/>
              </a:lnSpc>
            </a:pPr>
            <a:r>
              <a:rPr lang="en-US" sz="2800" dirty="0" smtClean="0"/>
              <a:t> The statement argues that </a:t>
            </a:r>
            <a:r>
              <a:rPr lang="en-US" sz="2800" dirty="0" smtClean="0"/>
              <a:t>crises </a:t>
            </a:r>
            <a:r>
              <a:rPr lang="en-US" sz="2800" dirty="0" smtClean="0"/>
              <a:t>occur when private consumption falls</a:t>
            </a:r>
          </a:p>
          <a:p>
            <a:pPr marL="0" indent="0">
              <a:lnSpc>
                <a:spcPct val="80000"/>
              </a:lnSpc>
            </a:pPr>
            <a:endParaRPr lang="en-US" sz="2800" dirty="0" smtClean="0"/>
          </a:p>
          <a:p>
            <a:pPr marL="0" indent="0">
              <a:lnSpc>
                <a:spcPct val="80000"/>
              </a:lnSpc>
            </a:pPr>
            <a:r>
              <a:rPr lang="en-US" sz="2800" dirty="0" smtClean="0"/>
              <a:t> This gap has to be filled in</a:t>
            </a:r>
          </a:p>
          <a:p>
            <a:pPr marL="0" indent="0">
              <a:lnSpc>
                <a:spcPct val="80000"/>
              </a:lnSpc>
            </a:pPr>
            <a:endParaRPr lang="en-US" sz="2800" dirty="0" smtClean="0"/>
          </a:p>
          <a:p>
            <a:pPr marL="0" indent="0">
              <a:lnSpc>
                <a:spcPct val="80000"/>
              </a:lnSpc>
            </a:pPr>
            <a:r>
              <a:rPr lang="en-US" sz="2800" dirty="0" smtClean="0"/>
              <a:t> But what about thinking beyond “stage one”?</a:t>
            </a:r>
          </a:p>
          <a:p>
            <a:pPr marL="0" indent="0">
              <a:lnSpc>
                <a:spcPct val="80000"/>
              </a:lnSpc>
            </a:pPr>
            <a:endParaRPr lang="en-US" sz="2800" dirty="0" smtClean="0"/>
          </a:p>
          <a:p>
            <a:pPr marL="0" indent="0">
              <a:lnSpc>
                <a:spcPct val="80000"/>
              </a:lnSpc>
            </a:pPr>
            <a:r>
              <a:rPr lang="en-US" sz="2800" dirty="0" smtClean="0"/>
              <a:t> Perhaps our premise was wrong? Perhaps crisis do not occur because of a fall in private consumption</a:t>
            </a:r>
          </a:p>
          <a:p>
            <a:pPr marL="0" indent="0">
              <a:lnSpc>
                <a:spcPct val="80000"/>
              </a:lnSpc>
            </a:pPr>
            <a:endParaRPr lang="en-US" sz="2800" dirty="0" smtClean="0"/>
          </a:p>
          <a:p>
            <a:pPr marL="0" indent="0">
              <a:lnSpc>
                <a:spcPct val="80000"/>
              </a:lnSpc>
            </a:pPr>
            <a:r>
              <a:rPr lang="en-US" sz="2800" dirty="0" smtClean="0"/>
              <a:t> What then?</a:t>
            </a:r>
          </a:p>
          <a:p>
            <a:pPr marL="400050" lvl="1" indent="0">
              <a:lnSpc>
                <a:spcPct val="80000"/>
              </a:lnSpc>
            </a:pPr>
            <a:r>
              <a:rPr lang="en-US" sz="2400" dirty="0" smtClean="0"/>
              <a:t> Foresight errors by businessmen</a:t>
            </a:r>
            <a:r>
              <a:rPr lang="en-US" sz="2400" dirty="0" smtClean="0"/>
              <a:t>? Too greedy?</a:t>
            </a:r>
            <a:endParaRPr lang="en-US" sz="2400" dirty="0" smtClean="0"/>
          </a:p>
          <a:p>
            <a:pPr marL="400050" lvl="1" indent="0">
              <a:lnSpc>
                <a:spcPct val="80000"/>
              </a:lnSpc>
            </a:pPr>
            <a:r>
              <a:rPr lang="en-US" sz="2400" dirty="0" smtClean="0"/>
              <a:t> Change of taste by consumers?</a:t>
            </a:r>
          </a:p>
          <a:p>
            <a:pPr marL="400050" lvl="1" indent="0">
              <a:lnSpc>
                <a:spcPct val="80000"/>
              </a:lnSpc>
            </a:pPr>
            <a:r>
              <a:rPr lang="en-US" sz="2400" dirty="0" smtClean="0"/>
              <a:t> Foreign competition?</a:t>
            </a:r>
          </a:p>
          <a:p>
            <a:pPr marL="400050" lvl="1" indent="0">
              <a:lnSpc>
                <a:spcPct val="80000"/>
              </a:lnSpc>
            </a:pPr>
            <a:r>
              <a:rPr lang="en-US" sz="2400" dirty="0" smtClean="0"/>
              <a:t> The system is wrong?</a:t>
            </a:r>
          </a:p>
          <a:p>
            <a:pPr marL="400050" lvl="1" indent="0">
              <a:lnSpc>
                <a:spcPct val="80000"/>
              </a:lnSpc>
            </a:pPr>
            <a:r>
              <a:rPr lang="en-US" sz="2400" dirty="0" smtClean="0"/>
              <a:t> Too much previous intervention? (monetary/fiscal policy)</a:t>
            </a:r>
          </a:p>
          <a:p>
            <a:pPr marL="400050" lvl="1" indent="0">
              <a:lnSpc>
                <a:spcPct val="80000"/>
              </a:lnSpc>
            </a:pP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485800"/>
            <a:ext cx="8892480" cy="1143000"/>
          </a:xfrm>
        </p:spPr>
        <p:txBody>
          <a:bodyPr/>
          <a:lstStyle/>
          <a:p>
            <a:r>
              <a:rPr lang="en-US" sz="2800" dirty="0" smtClean="0"/>
              <a:t>Draw a parallel between the crisis of the 1930s and the current one, between the dominant paradigm at that time and today, and between the different explanations that have been used in those years and today. Explain.</a:t>
            </a:r>
            <a:endParaRPr lang="es-ES" sz="2800" dirty="0"/>
          </a:p>
        </p:txBody>
      </p:sp>
      <p:sp>
        <p:nvSpPr>
          <p:cNvPr id="26627" name="Rectangle 3"/>
          <p:cNvSpPr>
            <a:spLocks noGrp="1" noChangeArrowheads="1"/>
          </p:cNvSpPr>
          <p:nvPr>
            <p:ph type="body" idx="1"/>
          </p:nvPr>
        </p:nvSpPr>
        <p:spPr>
          <a:xfrm>
            <a:off x="457200" y="2387302"/>
            <a:ext cx="8229600" cy="4210050"/>
          </a:xfrm>
        </p:spPr>
        <p:txBody>
          <a:bodyPr/>
          <a:lstStyle/>
          <a:p>
            <a:pPr>
              <a:lnSpc>
                <a:spcPct val="80000"/>
              </a:lnSpc>
            </a:pPr>
            <a:r>
              <a:rPr lang="en-US" sz="2800" dirty="0" smtClean="0"/>
              <a:t>Similarities:</a:t>
            </a:r>
          </a:p>
          <a:p>
            <a:pPr lvl="1">
              <a:lnSpc>
                <a:spcPct val="80000"/>
              </a:lnSpc>
            </a:pPr>
            <a:r>
              <a:rPr lang="en-US" sz="2400" dirty="0" smtClean="0"/>
              <a:t>High unemployment</a:t>
            </a:r>
          </a:p>
          <a:p>
            <a:pPr lvl="1">
              <a:lnSpc>
                <a:spcPct val="80000"/>
              </a:lnSpc>
            </a:pPr>
            <a:r>
              <a:rPr lang="en-US" sz="2400" dirty="0" smtClean="0"/>
              <a:t>Important contagion component</a:t>
            </a:r>
          </a:p>
          <a:p>
            <a:pPr lvl="1">
              <a:lnSpc>
                <a:spcPct val="80000"/>
              </a:lnSpc>
            </a:pPr>
            <a:r>
              <a:rPr lang="en-US" sz="2400" dirty="0" smtClean="0"/>
              <a:t>Past record of government intervention</a:t>
            </a:r>
          </a:p>
          <a:p>
            <a:pPr lvl="1">
              <a:lnSpc>
                <a:spcPct val="80000"/>
              </a:lnSpc>
            </a:pPr>
            <a:r>
              <a:rPr lang="en-US" sz="2400" dirty="0" smtClean="0"/>
              <a:t>Same paradigm (economics/politics)</a:t>
            </a:r>
          </a:p>
          <a:p>
            <a:pPr lvl="1">
              <a:lnSpc>
                <a:spcPct val="80000"/>
              </a:lnSpc>
            </a:pPr>
            <a:endParaRPr lang="en-US" dirty="0" smtClean="0"/>
          </a:p>
          <a:p>
            <a:pPr>
              <a:lnSpc>
                <a:spcPct val="80000"/>
              </a:lnSpc>
            </a:pPr>
            <a:r>
              <a:rPr lang="en-US" sz="2800" dirty="0" smtClean="0"/>
              <a:t>Dissimilarities:</a:t>
            </a:r>
          </a:p>
          <a:p>
            <a:pPr lvl="1">
              <a:lnSpc>
                <a:spcPct val="80000"/>
              </a:lnSpc>
            </a:pPr>
            <a:r>
              <a:rPr lang="en-US" sz="2400" dirty="0" smtClean="0"/>
              <a:t>Active role of centrals banks now versus passive role </a:t>
            </a:r>
            <a:r>
              <a:rPr lang="en-US" sz="2400" dirty="0" smtClean="0"/>
              <a:t>before (?)</a:t>
            </a:r>
            <a:endParaRPr lang="en-US" sz="2400" dirty="0" smtClean="0"/>
          </a:p>
          <a:p>
            <a:pPr lvl="1">
              <a:lnSpc>
                <a:spcPct val="80000"/>
              </a:lnSpc>
            </a:pPr>
            <a:r>
              <a:rPr lang="en-US" sz="2400" dirty="0" smtClean="0"/>
              <a:t>More dynamic situation today (role of technologies and Internet)</a:t>
            </a:r>
          </a:p>
          <a:p>
            <a:pPr lvl="1">
              <a:lnSpc>
                <a:spcPct val="80000"/>
              </a:lnSpc>
            </a:pPr>
            <a:endParaRPr lang="en-US" sz="1800" dirty="0" smtClean="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351</Words>
  <Application>Microsoft Office PowerPoint</Application>
  <PresentationFormat>Presentación en pantalla (4:3)</PresentationFormat>
  <Paragraphs>38</Paragraphs>
  <Slides>5</Slides>
  <Notes>5</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Default Design</vt:lpstr>
      <vt:lpstr>What does Say's Law hold and what are the implications in terms of economic policy? </vt:lpstr>
      <vt:lpstr> What arguments, according to von Mises, does Keynes provide to refute this law? What arguments, according to your opinion, does Keynes provide to wipe out more than 100 years of classical economics?</vt:lpstr>
      <vt:lpstr>Diapositiva 3</vt:lpstr>
      <vt:lpstr>Diapositiva 4</vt:lpstr>
      <vt:lpstr>Draw a parallel between the crisis of the 1930s and the current one, between the dominant paradigm at that time and today, and between the different explanations that have been used in those years and today. Explain.</vt:lpstr>
    </vt:vector>
  </TitlesOfParts>
  <Company>Universitat Pompeu Fabra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del mercado de trabajo</dc:title>
  <dc:creator>U42006</dc:creator>
  <cp:lastModifiedBy>Pablo</cp:lastModifiedBy>
  <cp:revision>21</cp:revision>
  <dcterms:created xsi:type="dcterms:W3CDTF">2010-09-30T14:09:56Z</dcterms:created>
  <dcterms:modified xsi:type="dcterms:W3CDTF">2012-04-17T12:06:28Z</dcterms:modified>
</cp:coreProperties>
</file>