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2" r:id="rId6"/>
    <p:sldId id="263" r:id="rId7"/>
    <p:sldId id="264" r:id="rId8"/>
  </p:sldIdLst>
  <p:sldSz cx="9144000" cy="6858000" type="screen4x3"/>
  <p:notesSz cx="6858000" cy="9144000"/>
  <p:custDataLst>
    <p:tags r:id="rId10"/>
  </p:custDataLst>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03" autoAdjust="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323A67-B698-4E03-B43B-990C0EDCBB7E}" type="datetimeFigureOut">
              <a:rPr lang="es-ES" smtClean="0"/>
              <a:pPr/>
              <a:t>10/04/2012</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5B4824-71EB-439B-B504-BC82717CB860}"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F95B4824-71EB-439B-B504-BC82717CB860}" type="slidenum">
              <a:rPr lang="es-ES" smtClean="0"/>
              <a:pPr/>
              <a:t>1</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F95B4824-71EB-439B-B504-BC82717CB860}" type="slidenum">
              <a:rPr lang="es-ES" smtClean="0"/>
              <a:pPr/>
              <a:t>2</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F95B4824-71EB-439B-B504-BC82717CB860}" type="slidenum">
              <a:rPr lang="es-ES" smtClean="0"/>
              <a:pPr/>
              <a:t>3</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F95B4824-71EB-439B-B504-BC82717CB860}" type="slidenum">
              <a:rPr lang="es-ES" smtClean="0"/>
              <a:pPr/>
              <a:t>4</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F95B4824-71EB-439B-B504-BC82717CB860}" type="slidenum">
              <a:rPr lang="es-ES" smtClean="0"/>
              <a:pPr/>
              <a:t>5</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F95B4824-71EB-439B-B504-BC82717CB860}" type="slidenum">
              <a:rPr lang="es-ES" smtClean="0"/>
              <a:pPr/>
              <a:t>6</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F95B4824-71EB-439B-B504-BC82717CB860}" type="slidenum">
              <a:rPr lang="es-ES" smtClean="0"/>
              <a:pPr/>
              <a:t>7</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BC9AD186-D56D-41C6-BCB1-D471111CCE4B}" type="slidenum">
              <a:rPr lang="es-ES"/>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E3176F3D-335C-4B9A-9445-953C26E738E7}" type="slidenum">
              <a:rPr lang="es-ES"/>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E2A06DB3-ACE9-4161-B25B-7C8EDDD6846C}"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830D2E1B-FD88-4EE3-9FA3-C8D79B9E0EE8}" type="slidenum">
              <a:rPr lang="es-ES"/>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432FD750-9904-4185-8B04-A3CFB88A53AC}" type="slidenum">
              <a:rPr lang="es-ES"/>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35889366-79DE-40E7-9319-BA3F855DCA3E}" type="slidenum">
              <a:rPr lang="es-ES"/>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BA8B0C6E-861D-4DA5-8CD3-07AA2326FC92}" type="slidenum">
              <a:rPr lang="es-ES"/>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0F614AB0-583B-4D88-A3C3-77A56F77B81B}" type="slidenum">
              <a:rPr lang="es-ES"/>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21C30C20-564A-4CA8-B2AB-02C221AEBDED}" type="slidenum">
              <a:rPr lang="es-ES"/>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1EABE803-9D45-4F23-8897-210A1FAEBB6F}" type="slidenum">
              <a:rPr lang="es-ES"/>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9D516042-BC20-4795-9254-2731FE6820A9}" type="slidenum">
              <a:rPr lang="es-ES"/>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Click to edit Master text styles</a:t>
            </a:r>
          </a:p>
          <a:p>
            <a:pPr lvl="1"/>
            <a:r>
              <a:rPr lang="es-ES" smtClean="0"/>
              <a:t>Second level</a:t>
            </a:r>
          </a:p>
          <a:p>
            <a:pPr lvl="2"/>
            <a:r>
              <a:rPr lang="es-ES" smtClean="0"/>
              <a:t>Third level</a:t>
            </a:r>
          </a:p>
          <a:p>
            <a:pPr lvl="3"/>
            <a:r>
              <a:rPr lang="es-ES" smtClean="0"/>
              <a:t>Fourth level</a:t>
            </a:r>
          </a:p>
          <a:p>
            <a:pPr lvl="4"/>
            <a:r>
              <a:rPr lang="es-E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DF73A8B-D89F-4843-9CF1-EF843B6E91C7}"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s-ES" sz="2400" dirty="0"/>
              <a:t>1) </a:t>
            </a:r>
            <a:r>
              <a:rPr lang="en-US" sz="2400" dirty="0" smtClean="0"/>
              <a:t>Provide three original examples of positive economics and the three associated cases of normative economics</a:t>
            </a:r>
            <a:endParaRPr lang="es-ES" sz="2400" dirty="0"/>
          </a:p>
        </p:txBody>
      </p:sp>
      <p:sp>
        <p:nvSpPr>
          <p:cNvPr id="16387" name="Rectangle 3"/>
          <p:cNvSpPr>
            <a:spLocks noGrp="1" noChangeArrowheads="1"/>
          </p:cNvSpPr>
          <p:nvPr>
            <p:ph type="body" idx="1"/>
          </p:nvPr>
        </p:nvSpPr>
        <p:spPr>
          <a:xfrm>
            <a:off x="457200" y="1711349"/>
            <a:ext cx="8229600" cy="4525963"/>
          </a:xfrm>
        </p:spPr>
        <p:txBody>
          <a:bodyPr/>
          <a:lstStyle/>
          <a:p>
            <a:pPr>
              <a:lnSpc>
                <a:spcPct val="80000"/>
              </a:lnSpc>
            </a:pPr>
            <a:r>
              <a:rPr lang="en-US" sz="2800" dirty="0" smtClean="0"/>
              <a:t>In college, there are more women than men / Colleges should have the same number of men and women.</a:t>
            </a:r>
          </a:p>
          <a:p>
            <a:pPr>
              <a:lnSpc>
                <a:spcPct val="80000"/>
              </a:lnSpc>
            </a:pPr>
            <a:endParaRPr lang="en-US" sz="2800" dirty="0" smtClean="0"/>
          </a:p>
          <a:p>
            <a:pPr>
              <a:lnSpc>
                <a:spcPct val="80000"/>
              </a:lnSpc>
            </a:pPr>
            <a:r>
              <a:rPr lang="en-US" sz="2800" dirty="0" smtClean="0"/>
              <a:t>Fewer and fewer students decide to go to college / The number of students who choose to study at university should be larger.</a:t>
            </a:r>
          </a:p>
          <a:p>
            <a:pPr>
              <a:lnSpc>
                <a:spcPct val="80000"/>
              </a:lnSpc>
            </a:pPr>
            <a:endParaRPr lang="en-US" sz="2800" dirty="0" smtClean="0"/>
          </a:p>
          <a:p>
            <a:pPr>
              <a:lnSpc>
                <a:spcPct val="80000"/>
              </a:lnSpc>
            </a:pPr>
            <a:r>
              <a:rPr lang="en-US" sz="2800" dirty="0" smtClean="0"/>
              <a:t>There are two million pigeons in Barcelona / Tourists who feed them should be fined.</a:t>
            </a:r>
          </a:p>
          <a:p>
            <a:pPr>
              <a:lnSpc>
                <a:spcPct val="80000"/>
              </a:lnSpc>
            </a:pPr>
            <a:endParaRPr lang="en-US" sz="2800" dirty="0" smtClean="0"/>
          </a:p>
          <a:p>
            <a:pPr>
              <a:lnSpc>
                <a:spcPct val="80000"/>
              </a:lnSpc>
            </a:pPr>
            <a:endParaRPr lang="es-ES" sz="1800" dirty="0"/>
          </a:p>
          <a:p>
            <a:pPr>
              <a:lnSpc>
                <a:spcPct val="80000"/>
              </a:lnSpc>
            </a:pPr>
            <a:endParaRPr lang="es-ES" sz="2000" dirty="0"/>
          </a:p>
          <a:p>
            <a:pPr>
              <a:lnSpc>
                <a:spcPct val="80000"/>
              </a:lnSpc>
            </a:pPr>
            <a:endParaRPr lang="es-E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p:txBody>
          <a:bodyPr/>
          <a:lstStyle/>
          <a:p>
            <a:endParaRPr lang="en-US" sz="2400" dirty="0" smtClean="0"/>
          </a:p>
          <a:p>
            <a:r>
              <a:rPr lang="en-US" sz="2800" dirty="0" smtClean="0"/>
              <a:t>What’s an externality?</a:t>
            </a:r>
          </a:p>
          <a:p>
            <a:endParaRPr lang="en-US" sz="2800" dirty="0" smtClean="0"/>
          </a:p>
          <a:p>
            <a:r>
              <a:rPr lang="en-US" sz="2800" dirty="0" smtClean="0"/>
              <a:t>An externality is an unexpected result in some economic activity which can have a positive or a negative social consequence; that is, a benefit or cost which is not reflected in the </a:t>
            </a:r>
            <a:r>
              <a:rPr lang="en-US" sz="2800" b="1" dirty="0" smtClean="0"/>
              <a:t>market</a:t>
            </a:r>
          </a:p>
          <a:p>
            <a:endParaRPr lang="en-US" sz="2800" b="1" dirty="0" smtClean="0"/>
          </a:p>
          <a:p>
            <a:r>
              <a:rPr lang="en-US" sz="2800" dirty="0" smtClean="0"/>
              <a:t>Intervention? </a:t>
            </a:r>
            <a:endParaRPr lang="en-US" sz="2800" dirty="0"/>
          </a:p>
        </p:txBody>
      </p:sp>
      <p:sp>
        <p:nvSpPr>
          <p:cNvPr id="7" name="Rectangle 2"/>
          <p:cNvSpPr>
            <a:spLocks noGrp="1" noChangeArrowheads="1"/>
          </p:cNvSpPr>
          <p:nvPr>
            <p:ph type="title"/>
          </p:nvPr>
        </p:nvSpPr>
        <p:spPr>
          <a:xfrm>
            <a:off x="457200" y="274638"/>
            <a:ext cx="8229600" cy="1143000"/>
          </a:xfrm>
        </p:spPr>
        <p:txBody>
          <a:bodyPr/>
          <a:lstStyle/>
          <a:p>
            <a:r>
              <a:rPr lang="es-ES" sz="2400" dirty="0" smtClean="0"/>
              <a:t>2) </a:t>
            </a:r>
            <a:r>
              <a:rPr lang="en-US" sz="2400" dirty="0" smtClean="0"/>
              <a:t>Provide one example of positive externality and one example of negative. Try to be original and do not use examples from class</a:t>
            </a:r>
            <a:endParaRPr lang="es-E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44624"/>
            <a:ext cx="8229600" cy="1143000"/>
          </a:xfrm>
        </p:spPr>
        <p:txBody>
          <a:bodyPr/>
          <a:lstStyle/>
          <a:p>
            <a:r>
              <a:rPr lang="es-ES" dirty="0" err="1" smtClean="0"/>
              <a:t>Solution</a:t>
            </a:r>
            <a:r>
              <a:rPr lang="es-ES" dirty="0" smtClean="0"/>
              <a:t> </a:t>
            </a:r>
            <a:r>
              <a:rPr lang="es-ES" dirty="0" err="1" smtClean="0"/>
              <a:t>to</a:t>
            </a:r>
            <a:r>
              <a:rPr lang="es-ES" dirty="0" smtClean="0"/>
              <a:t> 2)</a:t>
            </a:r>
            <a:endParaRPr lang="es-ES" dirty="0"/>
          </a:p>
        </p:txBody>
      </p:sp>
      <p:sp>
        <p:nvSpPr>
          <p:cNvPr id="18435" name="Rectangle 3"/>
          <p:cNvSpPr>
            <a:spLocks noGrp="1" noChangeArrowheads="1"/>
          </p:cNvSpPr>
          <p:nvPr>
            <p:ph type="body" idx="1"/>
          </p:nvPr>
        </p:nvSpPr>
        <p:spPr>
          <a:xfrm>
            <a:off x="251520" y="1268760"/>
            <a:ext cx="8640960" cy="5256584"/>
          </a:xfrm>
        </p:spPr>
        <p:txBody>
          <a:bodyPr/>
          <a:lstStyle/>
          <a:p>
            <a:pPr>
              <a:lnSpc>
                <a:spcPct val="90000"/>
              </a:lnSpc>
            </a:pPr>
            <a:r>
              <a:rPr lang="en-US" sz="2400" dirty="0" smtClean="0"/>
              <a:t>Positive externality: Under my house they opened a bakery and the aroma of bread improves my morale in the mornings</a:t>
            </a:r>
          </a:p>
          <a:p>
            <a:pPr>
              <a:lnSpc>
                <a:spcPct val="90000"/>
              </a:lnSpc>
            </a:pPr>
            <a:endParaRPr lang="en-US" sz="2400" dirty="0" smtClean="0"/>
          </a:p>
          <a:p>
            <a:pPr>
              <a:lnSpc>
                <a:spcPct val="90000"/>
              </a:lnSpc>
            </a:pPr>
            <a:r>
              <a:rPr lang="en-US" sz="2400" dirty="0" smtClean="0"/>
              <a:t>Negative externality: Under my house they opened a bakery and the aroma of bread makes me hungry, … I gained two kilos as a result.</a:t>
            </a:r>
          </a:p>
          <a:p>
            <a:pPr>
              <a:lnSpc>
                <a:spcPct val="90000"/>
              </a:lnSpc>
            </a:pPr>
            <a:endParaRPr lang="en-US" sz="2400" dirty="0" smtClean="0"/>
          </a:p>
          <a:p>
            <a:pPr>
              <a:lnSpc>
                <a:spcPct val="90000"/>
              </a:lnSpc>
            </a:pPr>
            <a:r>
              <a:rPr lang="en-US" sz="2400" dirty="0" smtClean="0"/>
              <a:t>The state can sanction and fund various activities, according to the externality produced.</a:t>
            </a:r>
          </a:p>
          <a:p>
            <a:pPr>
              <a:lnSpc>
                <a:spcPct val="90000"/>
              </a:lnSpc>
            </a:pPr>
            <a:endParaRPr lang="en-US" sz="2400" dirty="0" smtClean="0"/>
          </a:p>
          <a:p>
            <a:pPr>
              <a:lnSpc>
                <a:spcPct val="90000"/>
              </a:lnSpc>
            </a:pPr>
            <a:r>
              <a:rPr lang="en-US" sz="2400" dirty="0" smtClean="0"/>
              <a:t>An externality has to be the result of economic action. For example, the fact that others have flu, by itself, is not an externality</a:t>
            </a:r>
            <a:endParaRPr lang="es-E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1700808"/>
            <a:ext cx="8435280" cy="4896544"/>
          </a:xfrm>
        </p:spPr>
        <p:txBody>
          <a:bodyPr/>
          <a:lstStyle/>
          <a:p>
            <a:r>
              <a:rPr lang="en-US" sz="2400" dirty="0" smtClean="0"/>
              <a:t>It is necessary to argue the reasons regarding positive and normative economics</a:t>
            </a:r>
          </a:p>
          <a:p>
            <a:r>
              <a:rPr lang="en-US" sz="2400" dirty="0" smtClean="0"/>
              <a:t>Example:</a:t>
            </a:r>
          </a:p>
          <a:p>
            <a:pPr lvl="1"/>
            <a:r>
              <a:rPr lang="en-US" sz="1800" dirty="0" smtClean="0"/>
              <a:t>We want to ensure state services, defense, etc (normative economics).</a:t>
            </a:r>
          </a:p>
          <a:p>
            <a:pPr lvl="1"/>
            <a:r>
              <a:rPr lang="en-US" sz="1800" dirty="0" smtClean="0"/>
              <a:t>In order for the state to have this money, it should collect taxes (Positive Economy)</a:t>
            </a:r>
          </a:p>
          <a:p>
            <a:pPr lvl="1"/>
            <a:r>
              <a:rPr lang="en-US" sz="1800" dirty="0" smtClean="0"/>
              <a:t>The state could control some companies to make money, but history has shown that public business often have losses (Positive Economy).</a:t>
            </a:r>
          </a:p>
          <a:p>
            <a:pPr lvl="1"/>
            <a:r>
              <a:rPr lang="en-US" sz="1800" dirty="0" smtClean="0"/>
              <a:t>An income tax can “solve” this problem, because it does not distort the incentives of the population in the activity they want to develop, but it reduces incentives to work in general (Positive Economy).</a:t>
            </a:r>
          </a:p>
          <a:p>
            <a:pPr lvl="1"/>
            <a:r>
              <a:rPr lang="en-US" sz="1800" dirty="0" smtClean="0"/>
              <a:t>A "per capita" tax does not distort anyone and is simpler to calculate (positive economics)</a:t>
            </a:r>
          </a:p>
          <a:p>
            <a:pPr lvl="1"/>
            <a:r>
              <a:rPr lang="en-US" sz="1800" dirty="0" smtClean="0"/>
              <a:t>We might “prefer” the tax on income because is more equitable</a:t>
            </a:r>
          </a:p>
          <a:p>
            <a:pPr lvl="1"/>
            <a:r>
              <a:rPr lang="en-US" sz="1800" dirty="0" smtClean="0"/>
              <a:t>We might “prefer” the per capita tax because is more efficient</a:t>
            </a:r>
            <a:endParaRPr lang="es-ES" sz="1800" dirty="0"/>
          </a:p>
        </p:txBody>
      </p:sp>
      <p:sp>
        <p:nvSpPr>
          <p:cNvPr id="5" name="Rectangle 2"/>
          <p:cNvSpPr>
            <a:spLocks noGrp="1" noChangeArrowheads="1"/>
          </p:cNvSpPr>
          <p:nvPr>
            <p:ph type="title"/>
          </p:nvPr>
        </p:nvSpPr>
        <p:spPr>
          <a:xfrm>
            <a:off x="251520" y="274638"/>
            <a:ext cx="8712968" cy="1143000"/>
          </a:xfrm>
        </p:spPr>
        <p:txBody>
          <a:bodyPr/>
          <a:lstStyle/>
          <a:p>
            <a:r>
              <a:rPr lang="es-ES" sz="2400" dirty="0" smtClean="0"/>
              <a:t>3)</a:t>
            </a:r>
            <a:r>
              <a:rPr lang="en-US" sz="2400" dirty="0" smtClean="0"/>
              <a:t> Discuss a case in favor of the income tax. Discuss another one against it. Think in terms of the efficiency and </a:t>
            </a:r>
            <a:r>
              <a:rPr lang="en-US" sz="2400" dirty="0" smtClean="0"/>
              <a:t>equality </a:t>
            </a:r>
            <a:r>
              <a:rPr lang="en-US" sz="2400" dirty="0" smtClean="0"/>
              <a:t>concepts and the relation with positive/normative economics</a:t>
            </a:r>
            <a:endParaRPr lang="es-E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mtClean="0"/>
              <a:t>4) The minimum wage</a:t>
            </a:r>
            <a:endParaRPr lang="en-US"/>
          </a:p>
        </p:txBody>
      </p:sp>
      <p:sp>
        <p:nvSpPr>
          <p:cNvPr id="21507" name="Rectangle 3"/>
          <p:cNvSpPr>
            <a:spLocks noGrp="1" noChangeArrowheads="1"/>
          </p:cNvSpPr>
          <p:nvPr>
            <p:ph type="body" idx="1"/>
          </p:nvPr>
        </p:nvSpPr>
        <p:spPr>
          <a:xfrm>
            <a:off x="468313" y="2143397"/>
            <a:ext cx="8229600" cy="3877891"/>
          </a:xfrm>
        </p:spPr>
        <p:txBody>
          <a:bodyPr/>
          <a:lstStyle/>
          <a:p>
            <a:r>
              <a:rPr lang="en-US" sz="2400" dirty="0" smtClean="0"/>
              <a:t>What’s the minimum wage?</a:t>
            </a:r>
          </a:p>
          <a:p>
            <a:endParaRPr lang="en-US" sz="2400" dirty="0" smtClean="0"/>
          </a:p>
          <a:p>
            <a:r>
              <a:rPr lang="en-US" sz="2400" dirty="0" smtClean="0"/>
              <a:t>What’s its purpose?</a:t>
            </a:r>
          </a:p>
          <a:p>
            <a:endParaRPr lang="en-US" sz="2400" dirty="0" smtClean="0"/>
          </a:p>
          <a:p>
            <a:r>
              <a:rPr lang="en-US" sz="2400" dirty="0" smtClean="0"/>
              <a:t>What’s its real effects?</a:t>
            </a:r>
          </a:p>
          <a:p>
            <a:endParaRPr lang="en-US" sz="2400" dirty="0" smtClean="0"/>
          </a:p>
          <a:p>
            <a:r>
              <a:rPr lang="en-US" sz="2400" dirty="0" smtClean="0"/>
              <a:t>Who promotes it?</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s-ES" dirty="0" smtClean="0"/>
              <a:t>4) </a:t>
            </a:r>
            <a:r>
              <a:rPr lang="es-ES" dirty="0" err="1" smtClean="0"/>
              <a:t>The</a:t>
            </a:r>
            <a:r>
              <a:rPr lang="es-ES" dirty="0" smtClean="0"/>
              <a:t> </a:t>
            </a:r>
            <a:r>
              <a:rPr lang="es-ES" dirty="0" err="1" smtClean="0"/>
              <a:t>minimum</a:t>
            </a:r>
            <a:r>
              <a:rPr lang="es-ES" dirty="0" smtClean="0"/>
              <a:t> </a:t>
            </a:r>
            <a:r>
              <a:rPr lang="es-ES" dirty="0" err="1" smtClean="0"/>
              <a:t>wage</a:t>
            </a:r>
            <a:endParaRPr lang="es-ES" dirty="0"/>
          </a:p>
        </p:txBody>
      </p:sp>
      <p:sp>
        <p:nvSpPr>
          <p:cNvPr id="21507" name="Rectangle 3"/>
          <p:cNvSpPr>
            <a:spLocks noGrp="1" noChangeArrowheads="1"/>
          </p:cNvSpPr>
          <p:nvPr>
            <p:ph type="body" idx="1"/>
          </p:nvPr>
        </p:nvSpPr>
        <p:spPr>
          <a:xfrm>
            <a:off x="468313" y="1628775"/>
            <a:ext cx="8229600" cy="4525963"/>
          </a:xfrm>
        </p:spPr>
        <p:txBody>
          <a:bodyPr/>
          <a:lstStyle/>
          <a:p>
            <a:pPr marL="1588" indent="-1588">
              <a:buNone/>
            </a:pPr>
            <a:r>
              <a:rPr lang="en-US" sz="2400" dirty="0" smtClean="0"/>
              <a:t>a) There will be unemployment, because at the minimum wage there are more people willing to work than jobs available</a:t>
            </a:r>
            <a:endParaRPr lang="es-ES" sz="2400" dirty="0"/>
          </a:p>
        </p:txBody>
      </p:sp>
      <p:grpSp>
        <p:nvGrpSpPr>
          <p:cNvPr id="2" name="Group 6"/>
          <p:cNvGrpSpPr>
            <a:grpSpLocks/>
          </p:cNvGrpSpPr>
          <p:nvPr/>
        </p:nvGrpSpPr>
        <p:grpSpPr bwMode="auto">
          <a:xfrm>
            <a:off x="3132138" y="3500438"/>
            <a:ext cx="3311525" cy="2520950"/>
            <a:chOff x="1338" y="2432"/>
            <a:chExt cx="1224" cy="1180"/>
          </a:xfrm>
        </p:grpSpPr>
        <p:sp>
          <p:nvSpPr>
            <p:cNvPr id="21508" name="Line 4"/>
            <p:cNvSpPr>
              <a:spLocks noChangeShapeType="1"/>
            </p:cNvSpPr>
            <p:nvPr/>
          </p:nvSpPr>
          <p:spPr bwMode="auto">
            <a:xfrm flipV="1">
              <a:off x="1474" y="2432"/>
              <a:ext cx="0" cy="1180"/>
            </a:xfrm>
            <a:prstGeom prst="line">
              <a:avLst/>
            </a:prstGeom>
            <a:noFill/>
            <a:ln w="9525">
              <a:solidFill>
                <a:schemeClr val="tx1"/>
              </a:solidFill>
              <a:round/>
              <a:headEnd/>
              <a:tailEnd type="triangle" w="med" len="med"/>
            </a:ln>
            <a:effectLst/>
          </p:spPr>
          <p:txBody>
            <a:bodyPr/>
            <a:lstStyle/>
            <a:p>
              <a:endParaRPr lang="es-ES"/>
            </a:p>
          </p:txBody>
        </p:sp>
        <p:sp>
          <p:nvSpPr>
            <p:cNvPr id="21509" name="Line 5"/>
            <p:cNvSpPr>
              <a:spLocks noChangeShapeType="1"/>
            </p:cNvSpPr>
            <p:nvPr/>
          </p:nvSpPr>
          <p:spPr bwMode="auto">
            <a:xfrm flipV="1">
              <a:off x="1338" y="3521"/>
              <a:ext cx="1224" cy="0"/>
            </a:xfrm>
            <a:prstGeom prst="line">
              <a:avLst/>
            </a:prstGeom>
            <a:noFill/>
            <a:ln w="9525">
              <a:solidFill>
                <a:schemeClr val="tx1"/>
              </a:solidFill>
              <a:round/>
              <a:headEnd/>
              <a:tailEnd type="triangle" w="med" len="med"/>
            </a:ln>
            <a:effectLst/>
          </p:spPr>
          <p:txBody>
            <a:bodyPr/>
            <a:lstStyle/>
            <a:p>
              <a:endParaRPr lang="es-ES"/>
            </a:p>
          </p:txBody>
        </p:sp>
      </p:grpSp>
      <p:sp>
        <p:nvSpPr>
          <p:cNvPr id="21511" name="Line 7"/>
          <p:cNvSpPr>
            <a:spLocks noChangeShapeType="1"/>
          </p:cNvSpPr>
          <p:nvPr/>
        </p:nvSpPr>
        <p:spPr bwMode="auto">
          <a:xfrm flipV="1">
            <a:off x="3492500" y="3932238"/>
            <a:ext cx="2016125" cy="1871662"/>
          </a:xfrm>
          <a:prstGeom prst="line">
            <a:avLst/>
          </a:prstGeom>
          <a:noFill/>
          <a:ln w="9525">
            <a:solidFill>
              <a:schemeClr val="tx1"/>
            </a:solidFill>
            <a:round/>
            <a:headEnd/>
            <a:tailEnd/>
          </a:ln>
          <a:effectLst/>
        </p:spPr>
        <p:txBody>
          <a:bodyPr/>
          <a:lstStyle/>
          <a:p>
            <a:endParaRPr lang="es-ES"/>
          </a:p>
        </p:txBody>
      </p:sp>
      <p:sp>
        <p:nvSpPr>
          <p:cNvPr id="21512" name="Line 8"/>
          <p:cNvSpPr>
            <a:spLocks noChangeShapeType="1"/>
          </p:cNvSpPr>
          <p:nvPr/>
        </p:nvSpPr>
        <p:spPr bwMode="auto">
          <a:xfrm>
            <a:off x="3492500" y="3716338"/>
            <a:ext cx="2087563" cy="2087562"/>
          </a:xfrm>
          <a:prstGeom prst="line">
            <a:avLst/>
          </a:prstGeom>
          <a:noFill/>
          <a:ln w="9525">
            <a:solidFill>
              <a:schemeClr val="tx1"/>
            </a:solidFill>
            <a:round/>
            <a:headEnd/>
            <a:tailEnd/>
          </a:ln>
          <a:effectLst/>
        </p:spPr>
        <p:txBody>
          <a:bodyPr/>
          <a:lstStyle/>
          <a:p>
            <a:endParaRPr lang="es-ES"/>
          </a:p>
        </p:txBody>
      </p:sp>
      <p:sp>
        <p:nvSpPr>
          <p:cNvPr id="21513" name="Line 9"/>
          <p:cNvSpPr>
            <a:spLocks noChangeShapeType="1"/>
          </p:cNvSpPr>
          <p:nvPr/>
        </p:nvSpPr>
        <p:spPr bwMode="auto">
          <a:xfrm>
            <a:off x="3492500" y="4508500"/>
            <a:ext cx="3527425" cy="0"/>
          </a:xfrm>
          <a:prstGeom prst="line">
            <a:avLst/>
          </a:prstGeom>
          <a:noFill/>
          <a:ln w="9525">
            <a:solidFill>
              <a:schemeClr val="tx1"/>
            </a:solidFill>
            <a:round/>
            <a:headEnd/>
            <a:tailEnd/>
          </a:ln>
          <a:effectLst/>
        </p:spPr>
        <p:txBody>
          <a:bodyPr/>
          <a:lstStyle/>
          <a:p>
            <a:endParaRPr lang="es-ES"/>
          </a:p>
        </p:txBody>
      </p:sp>
      <p:sp>
        <p:nvSpPr>
          <p:cNvPr id="21514" name="Oval 10"/>
          <p:cNvSpPr>
            <a:spLocks noChangeArrowheads="1"/>
          </p:cNvSpPr>
          <p:nvPr/>
        </p:nvSpPr>
        <p:spPr bwMode="auto">
          <a:xfrm>
            <a:off x="4500563" y="4724400"/>
            <a:ext cx="144462" cy="142875"/>
          </a:xfrm>
          <a:prstGeom prst="ellipse">
            <a:avLst/>
          </a:prstGeom>
          <a:solidFill>
            <a:schemeClr val="accent1"/>
          </a:solidFill>
          <a:ln w="9525">
            <a:solidFill>
              <a:schemeClr val="tx1"/>
            </a:solidFill>
            <a:round/>
            <a:headEnd/>
            <a:tailEnd/>
          </a:ln>
          <a:effectLst/>
        </p:spPr>
        <p:txBody>
          <a:bodyPr wrap="none" anchor="ctr"/>
          <a:lstStyle/>
          <a:p>
            <a:endParaRPr lang="es-ES"/>
          </a:p>
        </p:txBody>
      </p:sp>
      <p:sp>
        <p:nvSpPr>
          <p:cNvPr id="21515" name="Text Box 11"/>
          <p:cNvSpPr txBox="1">
            <a:spLocks noChangeArrowheads="1"/>
          </p:cNvSpPr>
          <p:nvPr/>
        </p:nvSpPr>
        <p:spPr bwMode="auto">
          <a:xfrm>
            <a:off x="6496050" y="4217988"/>
            <a:ext cx="1388522" cy="307777"/>
          </a:xfrm>
          <a:prstGeom prst="rect">
            <a:avLst/>
          </a:prstGeom>
          <a:noFill/>
          <a:ln w="9525">
            <a:noFill/>
            <a:miter lim="800000"/>
            <a:headEnd/>
            <a:tailEnd/>
          </a:ln>
          <a:effectLst/>
        </p:spPr>
        <p:txBody>
          <a:bodyPr wrap="none">
            <a:spAutoFit/>
          </a:bodyPr>
          <a:lstStyle/>
          <a:p>
            <a:r>
              <a:rPr lang="es-ES" sz="1400" dirty="0" err="1" smtClean="0"/>
              <a:t>Minimum</a:t>
            </a:r>
            <a:r>
              <a:rPr lang="es-ES" sz="1400" dirty="0" smtClean="0"/>
              <a:t> </a:t>
            </a:r>
            <a:r>
              <a:rPr lang="es-ES" sz="1400" dirty="0" err="1" smtClean="0"/>
              <a:t>wage</a:t>
            </a:r>
            <a:endParaRPr lang="es-ES" sz="1400" dirty="0"/>
          </a:p>
        </p:txBody>
      </p:sp>
      <p:sp>
        <p:nvSpPr>
          <p:cNvPr id="21516" name="Text Box 12"/>
          <p:cNvSpPr txBox="1">
            <a:spLocks noChangeArrowheads="1"/>
          </p:cNvSpPr>
          <p:nvPr/>
        </p:nvSpPr>
        <p:spPr bwMode="auto">
          <a:xfrm>
            <a:off x="5076825" y="3551238"/>
            <a:ext cx="1208985" cy="307777"/>
          </a:xfrm>
          <a:prstGeom prst="rect">
            <a:avLst/>
          </a:prstGeom>
          <a:noFill/>
          <a:ln w="9525">
            <a:noFill/>
            <a:miter lim="800000"/>
            <a:headEnd/>
            <a:tailEnd/>
          </a:ln>
          <a:effectLst/>
        </p:spPr>
        <p:txBody>
          <a:bodyPr wrap="none">
            <a:spAutoFit/>
          </a:bodyPr>
          <a:lstStyle/>
          <a:p>
            <a:r>
              <a:rPr lang="es-ES" sz="1400" dirty="0" smtClean="0"/>
              <a:t>Labor </a:t>
            </a:r>
            <a:r>
              <a:rPr lang="es-ES" sz="1400" dirty="0" err="1" smtClean="0"/>
              <a:t>supply</a:t>
            </a:r>
            <a:endParaRPr lang="es-ES" sz="1400" dirty="0"/>
          </a:p>
        </p:txBody>
      </p:sp>
      <p:sp>
        <p:nvSpPr>
          <p:cNvPr id="21517" name="Text Box 13"/>
          <p:cNvSpPr txBox="1">
            <a:spLocks noChangeArrowheads="1"/>
          </p:cNvSpPr>
          <p:nvPr/>
        </p:nvSpPr>
        <p:spPr bwMode="auto">
          <a:xfrm>
            <a:off x="5580063" y="5422900"/>
            <a:ext cx="1337226" cy="307777"/>
          </a:xfrm>
          <a:prstGeom prst="rect">
            <a:avLst/>
          </a:prstGeom>
          <a:noFill/>
          <a:ln w="9525">
            <a:noFill/>
            <a:miter lim="800000"/>
            <a:headEnd/>
            <a:tailEnd/>
          </a:ln>
          <a:effectLst/>
        </p:spPr>
        <p:txBody>
          <a:bodyPr wrap="none">
            <a:spAutoFit/>
          </a:bodyPr>
          <a:lstStyle/>
          <a:p>
            <a:r>
              <a:rPr lang="es-ES" sz="1400" dirty="0" smtClean="0"/>
              <a:t>Labor </a:t>
            </a:r>
            <a:r>
              <a:rPr lang="es-ES" sz="1400" dirty="0" err="1" smtClean="0"/>
              <a:t>demand</a:t>
            </a:r>
            <a:endParaRPr lang="es-ES" sz="1400" dirty="0"/>
          </a:p>
        </p:txBody>
      </p:sp>
      <p:sp>
        <p:nvSpPr>
          <p:cNvPr id="21518" name="Text Box 14"/>
          <p:cNvSpPr txBox="1">
            <a:spLocks noChangeArrowheads="1"/>
          </p:cNvSpPr>
          <p:nvPr/>
        </p:nvSpPr>
        <p:spPr bwMode="auto">
          <a:xfrm>
            <a:off x="4284663" y="4075113"/>
            <a:ext cx="635000" cy="336550"/>
          </a:xfrm>
          <a:prstGeom prst="rect">
            <a:avLst/>
          </a:prstGeom>
          <a:noFill/>
          <a:ln w="9525">
            <a:noFill/>
            <a:miter lim="800000"/>
            <a:headEnd/>
            <a:tailEnd/>
          </a:ln>
          <a:effectLst/>
        </p:spPr>
        <p:txBody>
          <a:bodyPr wrap="none">
            <a:spAutoFit/>
          </a:bodyPr>
          <a:lstStyle/>
          <a:p>
            <a:r>
              <a:rPr lang="es-ES" sz="1600" dirty="0"/>
              <a:t>N </a:t>
            </a:r>
            <a:r>
              <a:rPr lang="es-ES" sz="1600" dirty="0" err="1"/>
              <a:t>Eq</a:t>
            </a:r>
            <a:endParaRPr lang="es-ES" sz="1600" dirty="0"/>
          </a:p>
        </p:txBody>
      </p:sp>
      <p:sp>
        <p:nvSpPr>
          <p:cNvPr id="21519" name="Text Box 15"/>
          <p:cNvSpPr txBox="1">
            <a:spLocks noChangeArrowheads="1"/>
          </p:cNvSpPr>
          <p:nvPr/>
        </p:nvSpPr>
        <p:spPr bwMode="auto">
          <a:xfrm>
            <a:off x="2844800" y="3262313"/>
            <a:ext cx="1031051" cy="307777"/>
          </a:xfrm>
          <a:prstGeom prst="rect">
            <a:avLst/>
          </a:prstGeom>
          <a:noFill/>
          <a:ln w="9525">
            <a:noFill/>
            <a:miter lim="800000"/>
            <a:headEnd/>
            <a:tailEnd/>
          </a:ln>
          <a:effectLst/>
        </p:spPr>
        <p:txBody>
          <a:bodyPr wrap="none">
            <a:spAutoFit/>
          </a:bodyPr>
          <a:lstStyle/>
          <a:p>
            <a:r>
              <a:rPr lang="es-ES" sz="1400" dirty="0" smtClean="0"/>
              <a:t>Real </a:t>
            </a:r>
            <a:r>
              <a:rPr lang="es-ES" sz="1400" dirty="0" err="1" smtClean="0"/>
              <a:t>wage</a:t>
            </a:r>
            <a:endParaRPr lang="es-ES" sz="1400" dirty="0"/>
          </a:p>
        </p:txBody>
      </p:sp>
      <p:sp>
        <p:nvSpPr>
          <p:cNvPr id="21520" name="Text Box 16"/>
          <p:cNvSpPr txBox="1">
            <a:spLocks noChangeArrowheads="1"/>
          </p:cNvSpPr>
          <p:nvPr/>
        </p:nvSpPr>
        <p:spPr bwMode="auto">
          <a:xfrm>
            <a:off x="5292725" y="5999163"/>
            <a:ext cx="1673792" cy="307777"/>
          </a:xfrm>
          <a:prstGeom prst="rect">
            <a:avLst/>
          </a:prstGeom>
          <a:noFill/>
          <a:ln w="9525">
            <a:noFill/>
            <a:miter lim="800000"/>
            <a:headEnd/>
            <a:tailEnd/>
          </a:ln>
          <a:effectLst/>
        </p:spPr>
        <p:txBody>
          <a:bodyPr wrap="none">
            <a:spAutoFit/>
          </a:bodyPr>
          <a:lstStyle/>
          <a:p>
            <a:r>
              <a:rPr lang="es-ES" sz="1400" dirty="0" smtClean="0"/>
              <a:t>No. </a:t>
            </a:r>
            <a:r>
              <a:rPr lang="es-ES" sz="1400" dirty="0" err="1" smtClean="0"/>
              <a:t>workers</a:t>
            </a:r>
            <a:r>
              <a:rPr lang="es-ES" sz="1400" dirty="0" smtClean="0"/>
              <a:t>/</a:t>
            </a:r>
            <a:r>
              <a:rPr lang="es-ES" sz="1400" dirty="0" err="1" smtClean="0"/>
              <a:t>hours</a:t>
            </a:r>
            <a:endParaRPr lang="es-ES" sz="1400" dirty="0"/>
          </a:p>
        </p:txBody>
      </p:sp>
      <p:sp>
        <p:nvSpPr>
          <p:cNvPr id="21521" name="Oval 17"/>
          <p:cNvSpPr>
            <a:spLocks noChangeArrowheads="1"/>
          </p:cNvSpPr>
          <p:nvPr/>
        </p:nvSpPr>
        <p:spPr bwMode="auto">
          <a:xfrm>
            <a:off x="4211638" y="4435475"/>
            <a:ext cx="144462" cy="142875"/>
          </a:xfrm>
          <a:prstGeom prst="ellipse">
            <a:avLst/>
          </a:prstGeom>
          <a:solidFill>
            <a:srgbClr val="FF0000"/>
          </a:solidFill>
          <a:ln w="9525">
            <a:solidFill>
              <a:schemeClr val="tx1"/>
            </a:solidFill>
            <a:round/>
            <a:headEnd/>
            <a:tailEnd/>
          </a:ln>
          <a:effectLst/>
        </p:spPr>
        <p:txBody>
          <a:bodyPr wrap="none" anchor="ctr"/>
          <a:lstStyle/>
          <a:p>
            <a:endParaRPr lang="es-ES"/>
          </a:p>
        </p:txBody>
      </p:sp>
      <p:sp>
        <p:nvSpPr>
          <p:cNvPr id="21522" name="Text Box 18"/>
          <p:cNvSpPr txBox="1">
            <a:spLocks noChangeArrowheads="1"/>
          </p:cNvSpPr>
          <p:nvPr/>
        </p:nvSpPr>
        <p:spPr bwMode="auto">
          <a:xfrm>
            <a:off x="4787900" y="4651375"/>
            <a:ext cx="431800" cy="336550"/>
          </a:xfrm>
          <a:prstGeom prst="rect">
            <a:avLst/>
          </a:prstGeom>
          <a:noFill/>
          <a:ln w="9525">
            <a:noFill/>
            <a:miter lim="800000"/>
            <a:headEnd/>
            <a:tailEnd/>
          </a:ln>
          <a:effectLst/>
        </p:spPr>
        <p:txBody>
          <a:bodyPr wrap="none">
            <a:spAutoFit/>
          </a:bodyPr>
          <a:lstStyle/>
          <a:p>
            <a:r>
              <a:rPr lang="es-ES" sz="1600"/>
              <a:t>Eq</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mtClean="0"/>
              <a:t>4) The minimum wage</a:t>
            </a:r>
            <a:endParaRPr lang="en-US"/>
          </a:p>
        </p:txBody>
      </p:sp>
      <p:sp>
        <p:nvSpPr>
          <p:cNvPr id="21507" name="Rectangle 3"/>
          <p:cNvSpPr>
            <a:spLocks noGrp="1" noChangeArrowheads="1"/>
          </p:cNvSpPr>
          <p:nvPr>
            <p:ph type="body" idx="1"/>
          </p:nvPr>
        </p:nvSpPr>
        <p:spPr>
          <a:xfrm>
            <a:off x="468313" y="1628775"/>
            <a:ext cx="8229600" cy="4525963"/>
          </a:xfrm>
        </p:spPr>
        <p:txBody>
          <a:bodyPr/>
          <a:lstStyle/>
          <a:p>
            <a:pPr marL="1588" indent="-1588">
              <a:buNone/>
            </a:pPr>
            <a:r>
              <a:rPr lang="en-US" sz="2400" dirty="0" smtClean="0"/>
              <a:t>b) No effect</a:t>
            </a:r>
            <a:endParaRPr lang="es-ES" sz="2400" dirty="0"/>
          </a:p>
        </p:txBody>
      </p:sp>
      <p:grpSp>
        <p:nvGrpSpPr>
          <p:cNvPr id="2" name="Group 6"/>
          <p:cNvGrpSpPr>
            <a:grpSpLocks/>
          </p:cNvGrpSpPr>
          <p:nvPr/>
        </p:nvGrpSpPr>
        <p:grpSpPr bwMode="auto">
          <a:xfrm>
            <a:off x="3132138" y="3500438"/>
            <a:ext cx="3311525" cy="2520950"/>
            <a:chOff x="1338" y="2432"/>
            <a:chExt cx="1224" cy="1180"/>
          </a:xfrm>
        </p:grpSpPr>
        <p:sp>
          <p:nvSpPr>
            <p:cNvPr id="21508" name="Line 4"/>
            <p:cNvSpPr>
              <a:spLocks noChangeShapeType="1"/>
            </p:cNvSpPr>
            <p:nvPr/>
          </p:nvSpPr>
          <p:spPr bwMode="auto">
            <a:xfrm flipV="1">
              <a:off x="1474" y="2432"/>
              <a:ext cx="0" cy="1180"/>
            </a:xfrm>
            <a:prstGeom prst="line">
              <a:avLst/>
            </a:prstGeom>
            <a:noFill/>
            <a:ln w="9525">
              <a:solidFill>
                <a:schemeClr val="tx1"/>
              </a:solidFill>
              <a:round/>
              <a:headEnd/>
              <a:tailEnd type="triangle" w="med" len="med"/>
            </a:ln>
            <a:effectLst/>
          </p:spPr>
          <p:txBody>
            <a:bodyPr/>
            <a:lstStyle/>
            <a:p>
              <a:endParaRPr lang="es-ES"/>
            </a:p>
          </p:txBody>
        </p:sp>
        <p:sp>
          <p:nvSpPr>
            <p:cNvPr id="21509" name="Line 5"/>
            <p:cNvSpPr>
              <a:spLocks noChangeShapeType="1"/>
            </p:cNvSpPr>
            <p:nvPr/>
          </p:nvSpPr>
          <p:spPr bwMode="auto">
            <a:xfrm flipV="1">
              <a:off x="1338" y="3521"/>
              <a:ext cx="1224" cy="0"/>
            </a:xfrm>
            <a:prstGeom prst="line">
              <a:avLst/>
            </a:prstGeom>
            <a:noFill/>
            <a:ln w="9525">
              <a:solidFill>
                <a:schemeClr val="tx1"/>
              </a:solidFill>
              <a:round/>
              <a:headEnd/>
              <a:tailEnd type="triangle" w="med" len="med"/>
            </a:ln>
            <a:effectLst/>
          </p:spPr>
          <p:txBody>
            <a:bodyPr/>
            <a:lstStyle/>
            <a:p>
              <a:endParaRPr lang="es-ES"/>
            </a:p>
          </p:txBody>
        </p:sp>
      </p:grpSp>
      <p:sp>
        <p:nvSpPr>
          <p:cNvPr id="21511" name="Line 7"/>
          <p:cNvSpPr>
            <a:spLocks noChangeShapeType="1"/>
          </p:cNvSpPr>
          <p:nvPr/>
        </p:nvSpPr>
        <p:spPr bwMode="auto">
          <a:xfrm flipV="1">
            <a:off x="3492500" y="3932238"/>
            <a:ext cx="2016125" cy="1871662"/>
          </a:xfrm>
          <a:prstGeom prst="line">
            <a:avLst/>
          </a:prstGeom>
          <a:noFill/>
          <a:ln w="9525">
            <a:solidFill>
              <a:schemeClr val="tx1"/>
            </a:solidFill>
            <a:round/>
            <a:headEnd/>
            <a:tailEnd/>
          </a:ln>
          <a:effectLst/>
        </p:spPr>
        <p:txBody>
          <a:bodyPr/>
          <a:lstStyle/>
          <a:p>
            <a:endParaRPr lang="es-ES"/>
          </a:p>
        </p:txBody>
      </p:sp>
      <p:sp>
        <p:nvSpPr>
          <p:cNvPr id="21512" name="Line 8"/>
          <p:cNvSpPr>
            <a:spLocks noChangeShapeType="1"/>
          </p:cNvSpPr>
          <p:nvPr/>
        </p:nvSpPr>
        <p:spPr bwMode="auto">
          <a:xfrm>
            <a:off x="3492500" y="3716338"/>
            <a:ext cx="2087563" cy="2087562"/>
          </a:xfrm>
          <a:prstGeom prst="line">
            <a:avLst/>
          </a:prstGeom>
          <a:noFill/>
          <a:ln w="9525">
            <a:solidFill>
              <a:schemeClr val="tx1"/>
            </a:solidFill>
            <a:round/>
            <a:headEnd/>
            <a:tailEnd/>
          </a:ln>
          <a:effectLst/>
        </p:spPr>
        <p:txBody>
          <a:bodyPr/>
          <a:lstStyle/>
          <a:p>
            <a:endParaRPr lang="es-ES"/>
          </a:p>
        </p:txBody>
      </p:sp>
      <p:sp>
        <p:nvSpPr>
          <p:cNvPr id="21513" name="Line 9"/>
          <p:cNvSpPr>
            <a:spLocks noChangeShapeType="1"/>
          </p:cNvSpPr>
          <p:nvPr/>
        </p:nvSpPr>
        <p:spPr bwMode="auto">
          <a:xfrm>
            <a:off x="3492500" y="5085184"/>
            <a:ext cx="3527425" cy="0"/>
          </a:xfrm>
          <a:prstGeom prst="line">
            <a:avLst/>
          </a:prstGeom>
          <a:noFill/>
          <a:ln w="9525">
            <a:solidFill>
              <a:schemeClr val="tx1"/>
            </a:solidFill>
            <a:round/>
            <a:headEnd/>
            <a:tailEnd/>
          </a:ln>
          <a:effectLst/>
        </p:spPr>
        <p:txBody>
          <a:bodyPr/>
          <a:lstStyle/>
          <a:p>
            <a:endParaRPr lang="es-ES"/>
          </a:p>
        </p:txBody>
      </p:sp>
      <p:sp>
        <p:nvSpPr>
          <p:cNvPr id="21514" name="Oval 10"/>
          <p:cNvSpPr>
            <a:spLocks noChangeArrowheads="1"/>
          </p:cNvSpPr>
          <p:nvPr/>
        </p:nvSpPr>
        <p:spPr bwMode="auto">
          <a:xfrm>
            <a:off x="4500563" y="4724400"/>
            <a:ext cx="144462" cy="142875"/>
          </a:xfrm>
          <a:prstGeom prst="ellipse">
            <a:avLst/>
          </a:prstGeom>
          <a:solidFill>
            <a:schemeClr val="accent1"/>
          </a:solidFill>
          <a:ln w="9525">
            <a:solidFill>
              <a:schemeClr val="tx1"/>
            </a:solidFill>
            <a:round/>
            <a:headEnd/>
            <a:tailEnd/>
          </a:ln>
          <a:effectLst/>
        </p:spPr>
        <p:txBody>
          <a:bodyPr wrap="none" anchor="ctr"/>
          <a:lstStyle/>
          <a:p>
            <a:endParaRPr lang="es-ES"/>
          </a:p>
        </p:txBody>
      </p:sp>
      <p:sp>
        <p:nvSpPr>
          <p:cNvPr id="21515" name="Text Box 11"/>
          <p:cNvSpPr txBox="1">
            <a:spLocks noChangeArrowheads="1"/>
          </p:cNvSpPr>
          <p:nvPr/>
        </p:nvSpPr>
        <p:spPr bwMode="auto">
          <a:xfrm>
            <a:off x="6496050" y="4561383"/>
            <a:ext cx="1388522" cy="307777"/>
          </a:xfrm>
          <a:prstGeom prst="rect">
            <a:avLst/>
          </a:prstGeom>
          <a:noFill/>
          <a:ln w="9525">
            <a:noFill/>
            <a:miter lim="800000"/>
            <a:headEnd/>
            <a:tailEnd/>
          </a:ln>
          <a:effectLst/>
        </p:spPr>
        <p:txBody>
          <a:bodyPr wrap="none">
            <a:spAutoFit/>
          </a:bodyPr>
          <a:lstStyle/>
          <a:p>
            <a:r>
              <a:rPr lang="es-ES" sz="1400" dirty="0" err="1" smtClean="0"/>
              <a:t>Minimum</a:t>
            </a:r>
            <a:r>
              <a:rPr lang="es-ES" sz="1400" dirty="0" smtClean="0"/>
              <a:t> </a:t>
            </a:r>
            <a:r>
              <a:rPr lang="es-ES" sz="1400" dirty="0" err="1" smtClean="0"/>
              <a:t>wage</a:t>
            </a:r>
            <a:endParaRPr lang="es-ES" sz="1400" dirty="0"/>
          </a:p>
        </p:txBody>
      </p:sp>
      <p:sp>
        <p:nvSpPr>
          <p:cNvPr id="21516" name="Text Box 12"/>
          <p:cNvSpPr txBox="1">
            <a:spLocks noChangeArrowheads="1"/>
          </p:cNvSpPr>
          <p:nvPr/>
        </p:nvSpPr>
        <p:spPr bwMode="auto">
          <a:xfrm>
            <a:off x="5076825" y="3551238"/>
            <a:ext cx="1208985" cy="307777"/>
          </a:xfrm>
          <a:prstGeom prst="rect">
            <a:avLst/>
          </a:prstGeom>
          <a:noFill/>
          <a:ln w="9525">
            <a:noFill/>
            <a:miter lim="800000"/>
            <a:headEnd/>
            <a:tailEnd/>
          </a:ln>
          <a:effectLst/>
        </p:spPr>
        <p:txBody>
          <a:bodyPr wrap="none">
            <a:spAutoFit/>
          </a:bodyPr>
          <a:lstStyle/>
          <a:p>
            <a:r>
              <a:rPr lang="es-ES" sz="1400" dirty="0" smtClean="0"/>
              <a:t>Labor </a:t>
            </a:r>
            <a:r>
              <a:rPr lang="es-ES" sz="1400" dirty="0" err="1" smtClean="0"/>
              <a:t>supply</a:t>
            </a:r>
            <a:endParaRPr lang="es-ES" sz="1400" dirty="0"/>
          </a:p>
        </p:txBody>
      </p:sp>
      <p:sp>
        <p:nvSpPr>
          <p:cNvPr id="21517" name="Text Box 13"/>
          <p:cNvSpPr txBox="1">
            <a:spLocks noChangeArrowheads="1"/>
          </p:cNvSpPr>
          <p:nvPr/>
        </p:nvSpPr>
        <p:spPr bwMode="auto">
          <a:xfrm>
            <a:off x="5580063" y="5422900"/>
            <a:ext cx="1337226" cy="307777"/>
          </a:xfrm>
          <a:prstGeom prst="rect">
            <a:avLst/>
          </a:prstGeom>
          <a:noFill/>
          <a:ln w="9525">
            <a:noFill/>
            <a:miter lim="800000"/>
            <a:headEnd/>
            <a:tailEnd/>
          </a:ln>
          <a:effectLst/>
        </p:spPr>
        <p:txBody>
          <a:bodyPr wrap="none">
            <a:spAutoFit/>
          </a:bodyPr>
          <a:lstStyle/>
          <a:p>
            <a:r>
              <a:rPr lang="es-ES" sz="1400" dirty="0" smtClean="0"/>
              <a:t>Labor </a:t>
            </a:r>
            <a:r>
              <a:rPr lang="es-ES" sz="1400" dirty="0" err="1" smtClean="0"/>
              <a:t>demand</a:t>
            </a:r>
            <a:endParaRPr lang="es-ES" sz="1400" dirty="0"/>
          </a:p>
        </p:txBody>
      </p:sp>
      <p:sp>
        <p:nvSpPr>
          <p:cNvPr id="21518" name="Text Box 14"/>
          <p:cNvSpPr txBox="1">
            <a:spLocks noChangeArrowheads="1"/>
          </p:cNvSpPr>
          <p:nvPr/>
        </p:nvSpPr>
        <p:spPr bwMode="auto">
          <a:xfrm>
            <a:off x="4284663" y="4293096"/>
            <a:ext cx="635000" cy="336550"/>
          </a:xfrm>
          <a:prstGeom prst="rect">
            <a:avLst/>
          </a:prstGeom>
          <a:noFill/>
          <a:ln w="9525">
            <a:noFill/>
            <a:miter lim="800000"/>
            <a:headEnd/>
            <a:tailEnd/>
          </a:ln>
          <a:effectLst/>
        </p:spPr>
        <p:txBody>
          <a:bodyPr wrap="none">
            <a:spAutoFit/>
          </a:bodyPr>
          <a:lstStyle/>
          <a:p>
            <a:r>
              <a:rPr lang="es-ES" sz="1600" dirty="0"/>
              <a:t>N </a:t>
            </a:r>
            <a:r>
              <a:rPr lang="es-ES" sz="1600" dirty="0" err="1"/>
              <a:t>Eq</a:t>
            </a:r>
            <a:endParaRPr lang="es-ES" sz="1600" dirty="0"/>
          </a:p>
        </p:txBody>
      </p:sp>
      <p:sp>
        <p:nvSpPr>
          <p:cNvPr id="21519" name="Text Box 15"/>
          <p:cNvSpPr txBox="1">
            <a:spLocks noChangeArrowheads="1"/>
          </p:cNvSpPr>
          <p:nvPr/>
        </p:nvSpPr>
        <p:spPr bwMode="auto">
          <a:xfrm>
            <a:off x="2844800" y="3262313"/>
            <a:ext cx="1031051" cy="307777"/>
          </a:xfrm>
          <a:prstGeom prst="rect">
            <a:avLst/>
          </a:prstGeom>
          <a:noFill/>
          <a:ln w="9525">
            <a:noFill/>
            <a:miter lim="800000"/>
            <a:headEnd/>
            <a:tailEnd/>
          </a:ln>
          <a:effectLst/>
        </p:spPr>
        <p:txBody>
          <a:bodyPr wrap="none">
            <a:spAutoFit/>
          </a:bodyPr>
          <a:lstStyle/>
          <a:p>
            <a:r>
              <a:rPr lang="es-ES" sz="1400" dirty="0" smtClean="0"/>
              <a:t>Real </a:t>
            </a:r>
            <a:r>
              <a:rPr lang="es-ES" sz="1400" dirty="0" err="1" smtClean="0"/>
              <a:t>wage</a:t>
            </a:r>
            <a:endParaRPr lang="es-ES" sz="1400" dirty="0"/>
          </a:p>
        </p:txBody>
      </p:sp>
      <p:sp>
        <p:nvSpPr>
          <p:cNvPr id="21521" name="Oval 17"/>
          <p:cNvSpPr>
            <a:spLocks noChangeArrowheads="1"/>
          </p:cNvSpPr>
          <p:nvPr/>
        </p:nvSpPr>
        <p:spPr bwMode="auto">
          <a:xfrm>
            <a:off x="4499546" y="4726285"/>
            <a:ext cx="144462" cy="142875"/>
          </a:xfrm>
          <a:prstGeom prst="ellipse">
            <a:avLst/>
          </a:prstGeom>
          <a:solidFill>
            <a:srgbClr val="FF0000"/>
          </a:solidFill>
          <a:ln w="9525">
            <a:solidFill>
              <a:schemeClr val="tx1"/>
            </a:solidFill>
            <a:round/>
            <a:headEnd/>
            <a:tailEnd/>
          </a:ln>
          <a:effectLst/>
        </p:spPr>
        <p:txBody>
          <a:bodyPr wrap="none" anchor="ctr"/>
          <a:lstStyle/>
          <a:p>
            <a:endParaRPr lang="es-ES"/>
          </a:p>
        </p:txBody>
      </p:sp>
      <p:sp>
        <p:nvSpPr>
          <p:cNvPr id="21522" name="Text Box 18"/>
          <p:cNvSpPr txBox="1">
            <a:spLocks noChangeArrowheads="1"/>
          </p:cNvSpPr>
          <p:nvPr/>
        </p:nvSpPr>
        <p:spPr bwMode="auto">
          <a:xfrm>
            <a:off x="4787900" y="4651375"/>
            <a:ext cx="431800" cy="336550"/>
          </a:xfrm>
          <a:prstGeom prst="rect">
            <a:avLst/>
          </a:prstGeom>
          <a:noFill/>
          <a:ln w="9525">
            <a:noFill/>
            <a:miter lim="800000"/>
            <a:headEnd/>
            <a:tailEnd/>
          </a:ln>
          <a:effectLst/>
        </p:spPr>
        <p:txBody>
          <a:bodyPr wrap="none">
            <a:spAutoFit/>
          </a:bodyPr>
          <a:lstStyle/>
          <a:p>
            <a:r>
              <a:rPr lang="es-ES" sz="1600"/>
              <a:t>Eq</a:t>
            </a:r>
          </a:p>
        </p:txBody>
      </p:sp>
      <p:sp>
        <p:nvSpPr>
          <p:cNvPr id="20" name="Text Box 16"/>
          <p:cNvSpPr txBox="1">
            <a:spLocks noChangeArrowheads="1"/>
          </p:cNvSpPr>
          <p:nvPr/>
        </p:nvSpPr>
        <p:spPr bwMode="auto">
          <a:xfrm>
            <a:off x="5292725" y="5999163"/>
            <a:ext cx="1673792" cy="307777"/>
          </a:xfrm>
          <a:prstGeom prst="rect">
            <a:avLst/>
          </a:prstGeom>
          <a:noFill/>
          <a:ln w="9525">
            <a:noFill/>
            <a:miter lim="800000"/>
            <a:headEnd/>
            <a:tailEnd/>
          </a:ln>
          <a:effectLst/>
        </p:spPr>
        <p:txBody>
          <a:bodyPr wrap="none">
            <a:spAutoFit/>
          </a:bodyPr>
          <a:lstStyle/>
          <a:p>
            <a:r>
              <a:rPr lang="es-ES" sz="1400" dirty="0" smtClean="0"/>
              <a:t>No. </a:t>
            </a:r>
            <a:r>
              <a:rPr lang="es-ES" sz="1400" dirty="0" err="1" smtClean="0"/>
              <a:t>workers</a:t>
            </a:r>
            <a:r>
              <a:rPr lang="es-ES" sz="1400" dirty="0" smtClean="0"/>
              <a:t>/</a:t>
            </a:r>
            <a:r>
              <a:rPr lang="es-ES" sz="1400" dirty="0" err="1" smtClean="0"/>
              <a:t>hours</a:t>
            </a:r>
            <a:endParaRPr lang="es-ES" sz="14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522</Words>
  <Application>Microsoft Office PowerPoint</Application>
  <PresentationFormat>Presentación en pantalla (4:3)</PresentationFormat>
  <Paragraphs>66</Paragraphs>
  <Slides>7</Slides>
  <Notes>7</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Default Design</vt:lpstr>
      <vt:lpstr>1) Provide three original examples of positive economics and the three associated cases of normative economics</vt:lpstr>
      <vt:lpstr>2) Provide one example of positive externality and one example of negative. Try to be original and do not use examples from class</vt:lpstr>
      <vt:lpstr>Solution to 2)</vt:lpstr>
      <vt:lpstr>3) Discuss a case in favor of the income tax. Discuss another one against it. Think in terms of the efficiency and equality concepts and the relation with positive/normative economics</vt:lpstr>
      <vt:lpstr>4) The minimum wage</vt:lpstr>
      <vt:lpstr>4) The minimum wage</vt:lpstr>
      <vt:lpstr>4) The minimum wage</vt:lpstr>
    </vt:vector>
  </TitlesOfParts>
  <Company>Universitat Pompeu Fabra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Economía del mercado de trabajo</dc:title>
  <dc:creator>U42006</dc:creator>
  <cp:lastModifiedBy>Pablo</cp:lastModifiedBy>
  <cp:revision>16</cp:revision>
  <dcterms:created xsi:type="dcterms:W3CDTF">2010-09-30T14:09:56Z</dcterms:created>
  <dcterms:modified xsi:type="dcterms:W3CDTF">2012-04-10T11:32:31Z</dcterms:modified>
</cp:coreProperties>
</file>