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custDataLst>
    <p:tags r:id="rId12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70" d="100"/>
          <a:sy n="70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AC952-DE41-476C-B052-65357A8382D6}" type="datetimeFigureOut">
              <a:rPr lang="es-ES" smtClean="0"/>
              <a:pPr/>
              <a:t>04/10/2012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84E39-403E-4C1A-BEF7-BD728C88FAB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4E39-403E-4C1A-BEF7-BD728C88FAB0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97FA8-D5E7-4546-B787-891A3E7BE635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78A31-650A-40AF-8EC6-E8F8F8C54248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C8056-8153-4637-BDB8-8FACCD53834B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59D97-88E5-4FFA-B598-5F6621BBCCE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0C904-24BB-416C-8891-10CEEAA0760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9B721-47A1-47FC-86F3-2876E80A7AF3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DC54E-A176-4564-B7ED-8F9C2AF8EAF7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DAF8D4-25F8-482F-BE0E-299C81AF3AB2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35553-8400-4FE2-B544-4333DE711FAA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A90C2-90C3-4F12-8635-91A3E66F67F6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4E8F5-55B3-4947-916E-3C0B304E727C}" type="slidenum">
              <a:rPr lang="es-ES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Click to edit Master text styles</a:t>
            </a:r>
          </a:p>
          <a:p>
            <a:pPr lvl="1"/>
            <a:r>
              <a:rPr lang="es-ES" smtClean="0"/>
              <a:t>Second level</a:t>
            </a:r>
          </a:p>
          <a:p>
            <a:pPr lvl="2"/>
            <a:r>
              <a:rPr lang="es-ES" smtClean="0"/>
              <a:t>Third level</a:t>
            </a:r>
          </a:p>
          <a:p>
            <a:pPr lvl="3"/>
            <a:r>
              <a:rPr lang="es-ES" smtClean="0"/>
              <a:t>Fourth level</a:t>
            </a:r>
          </a:p>
          <a:p>
            <a:pPr lvl="4"/>
            <a:r>
              <a:rPr lang="es-E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7E9FBD-D4E0-4CF9-8AB6-5C58B70A22B3}" type="slidenum">
              <a:rPr lang="es-ES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99392"/>
            <a:ext cx="9144000" cy="854968"/>
          </a:xfrm>
        </p:spPr>
        <p:txBody>
          <a:bodyPr/>
          <a:lstStyle/>
          <a:p>
            <a:r>
              <a:rPr lang="en-US" dirty="0" smtClean="0"/>
              <a:t>Three examples of division of labor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08112"/>
            <a:ext cx="8964488" cy="5661248"/>
          </a:xfrm>
        </p:spPr>
        <p:txBody>
          <a:bodyPr/>
          <a:lstStyle/>
          <a:p>
            <a:r>
              <a:rPr lang="en-US" dirty="0" smtClean="0"/>
              <a:t>Sports </a:t>
            </a:r>
            <a:r>
              <a:rPr lang="en-US" dirty="0" smtClean="0">
                <a:sym typeface="Wingdings" pitchFamily="2" charset="2"/>
              </a:rPr>
              <a:t> different positions (attack, defense)</a:t>
            </a:r>
          </a:p>
          <a:p>
            <a:endParaRPr lang="en-US" dirty="0" smtClean="0"/>
          </a:p>
          <a:p>
            <a:r>
              <a:rPr lang="en-US" dirty="0" smtClean="0"/>
              <a:t>Academia </a:t>
            </a:r>
            <a:r>
              <a:rPr lang="en-US" dirty="0" smtClean="0">
                <a:sym typeface="Wingdings" pitchFamily="2" charset="2"/>
              </a:rPr>
              <a:t> different subjects and professors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/>
              <a:t>Medicine </a:t>
            </a:r>
            <a:r>
              <a:rPr lang="en-US" dirty="0" smtClean="0">
                <a:sym typeface="Wingdings" pitchFamily="2" charset="2"/>
              </a:rPr>
              <a:t> different diseases and specialists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Electronics, software development, internet… can you think of one person doing </a:t>
            </a:r>
            <a:r>
              <a:rPr lang="en-US" dirty="0" smtClean="0">
                <a:sym typeface="Wingdings" pitchFamily="2" charset="2"/>
              </a:rPr>
              <a:t>it all</a:t>
            </a:r>
            <a:r>
              <a:rPr lang="en-US" dirty="0" smtClean="0">
                <a:sym typeface="Wingdings" pitchFamily="2" charset="2"/>
              </a:rPr>
              <a:t>?</a:t>
            </a:r>
          </a:p>
          <a:p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More technology comes w/ more specialization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US" dirty="0" smtClean="0"/>
              <a:t>Explain Friedman’s quotation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279301"/>
            <a:ext cx="8712968" cy="5390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You pay the pencil with money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You get the money by working just a few minutes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Stores split this money to pay suppliers and other related business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These suppliers and other business also use their money to get other services (yours perhaps!)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Markets economies are like barter economies: money is just like any other commodity, except that all exchanges have to be carried with money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US" dirty="0" smtClean="0"/>
              <a:t>Impersonal operation of prices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9144000" cy="532859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Prices transmit information throughout the economy without any need of additional communication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Prices 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smtClean="0"/>
              <a:t> “traffic light system”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Friedman is a staunch supporter of free markets and liberalism (classical)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He opposes socialism/communism, but also Keynesianism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That is, all kinds of interventionism (?) / Austrians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dirty="0" smtClean="0"/>
              <a:t>Explain: the best lawyer…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784976" cy="511256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/>
              <a:t>A lawyer can also work as a secretary, but he or she will earn more if focusing on what he/she does best (even if he/she is still better than most secretaries)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Society benefits too (e.g. doctors and nurses)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The underlying economic concept is comparative advantage (e.g. young and old castaways)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Division of labor and capitalism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Efficiency / development / improved quality of life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686800" cy="1143000"/>
          </a:xfrm>
        </p:spPr>
        <p:txBody>
          <a:bodyPr/>
          <a:lstStyle/>
          <a:p>
            <a:r>
              <a:rPr lang="en-US" dirty="0" smtClean="0"/>
              <a:t>Positive and normative economics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712968" cy="54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 general, positive sciences are those </a:t>
            </a:r>
            <a:r>
              <a:rPr lang="en-US" sz="2800" dirty="0" smtClean="0"/>
              <a:t>involving measuring, calculations, </a:t>
            </a:r>
            <a:r>
              <a:rPr lang="en-US" sz="2800" dirty="0" smtClean="0"/>
              <a:t>etc.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Find </a:t>
            </a:r>
            <a:r>
              <a:rPr lang="en-US" sz="2800" dirty="0" smtClean="0"/>
              <a:t>relations among these quantities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Normative sciences are applied to discovering what is just, good, and better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Only positive sciences are </a:t>
            </a:r>
            <a:r>
              <a:rPr lang="en-US" sz="2800" dirty="0" smtClean="0"/>
              <a:t>‘true sciences’. No </a:t>
            </a:r>
            <a:r>
              <a:rPr lang="en-US" sz="2800" dirty="0" smtClean="0"/>
              <a:t>scientific </a:t>
            </a:r>
            <a:r>
              <a:rPr lang="en-US" sz="2800" dirty="0" smtClean="0"/>
              <a:t>method </a:t>
            </a:r>
            <a:r>
              <a:rPr lang="en-US" sz="2800" dirty="0" smtClean="0"/>
              <a:t>in </a:t>
            </a:r>
            <a:r>
              <a:rPr lang="en-US" sz="2800" dirty="0" smtClean="0"/>
              <a:t>normative sciences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Scientific method / Milton Friedman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12776"/>
            <a:ext cx="8712968" cy="5256584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dirty="0" smtClean="0"/>
              <a:t>You are visiting Paris and decide to go to a museum.</a:t>
            </a:r>
          </a:p>
          <a:p>
            <a:pPr marL="609600" indent="-609600">
              <a:lnSpc>
                <a:spcPct val="90000"/>
              </a:lnSpc>
            </a:pPr>
            <a:endParaRPr lang="en-US" dirty="0" smtClean="0"/>
          </a:p>
          <a:p>
            <a:pPr marL="609600" indent="-609600">
              <a:lnSpc>
                <a:spcPct val="90000"/>
              </a:lnSpc>
            </a:pPr>
            <a:r>
              <a:rPr lang="en-US" dirty="0" smtClean="0"/>
              <a:t>You will have to answer 3 questions: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Where are we now?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What museum to visit?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How to get there?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dirty="0" smtClean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Questions 1. and 3. are positive, but 2. is clearly normative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43408"/>
            <a:ext cx="9144000" cy="1143000"/>
          </a:xfrm>
        </p:spPr>
        <p:txBody>
          <a:bodyPr/>
          <a:lstStyle/>
          <a:p>
            <a:r>
              <a:rPr lang="en-US" sz="4000" dirty="0" smtClean="0"/>
              <a:t>How to answer a normative question - 1</a:t>
            </a:r>
            <a:endParaRPr 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836712"/>
            <a:ext cx="8964488" cy="6021288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dirty="0" smtClean="0"/>
              <a:t>It can be made positive:</a:t>
            </a:r>
          </a:p>
          <a:p>
            <a:pPr marL="287338" indent="-287338">
              <a:lnSpc>
                <a:spcPct val="80000"/>
              </a:lnSpc>
            </a:pPr>
            <a:r>
              <a:rPr lang="en-US" sz="2800" dirty="0" smtClean="0"/>
              <a:t>Why do we want to go to the museum?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dirty="0" smtClean="0"/>
              <a:t>We feel conformists: Let’s go to the Louvre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dirty="0" smtClean="0"/>
              <a:t>We don’t want to pay for commuting: Let’s go to the nearest one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dirty="0" smtClean="0"/>
              <a:t>We want to get a glance at impressionist painters: Let’s go to d’Orsay museum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dirty="0" smtClean="0"/>
              <a:t>We want to meet people: Let’s go to the most fashionable these days</a:t>
            </a:r>
          </a:p>
          <a:p>
            <a:pPr marL="990600" lvl="1" indent="-533400">
              <a:lnSpc>
                <a:spcPct val="80000"/>
              </a:lnSpc>
            </a:pPr>
            <a:endParaRPr lang="en-US" dirty="0" smtClean="0"/>
          </a:p>
          <a:p>
            <a:pPr marL="0" indent="0">
              <a:lnSpc>
                <a:spcPct val="80000"/>
              </a:lnSpc>
            </a:pPr>
            <a:r>
              <a:rPr lang="en-US" sz="2800" dirty="0" smtClean="0"/>
              <a:t> The problem is not yet solved; we still have to decide which is more important</a:t>
            </a:r>
          </a:p>
          <a:p>
            <a:pPr marL="0" indent="0">
              <a:lnSpc>
                <a:spcPct val="80000"/>
              </a:lnSpc>
            </a:pPr>
            <a:endParaRPr lang="en-US" sz="2800" dirty="0" smtClean="0"/>
          </a:p>
          <a:p>
            <a:pPr marL="0" indent="0">
              <a:lnSpc>
                <a:spcPct val="80000"/>
              </a:lnSpc>
            </a:pPr>
            <a:r>
              <a:rPr lang="en-US" sz="2800" dirty="0" smtClean="0"/>
              <a:t> These questions can be easier (or not) to answer than the original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712968" cy="4929411"/>
          </a:xfrm>
        </p:spPr>
        <p:txBody>
          <a:bodyPr/>
          <a:lstStyle/>
          <a:p>
            <a:r>
              <a:rPr lang="en-US" dirty="0" smtClean="0"/>
              <a:t>Economics: make positive some complex questions</a:t>
            </a:r>
          </a:p>
          <a:p>
            <a:endParaRPr lang="en-US" dirty="0" smtClean="0"/>
          </a:p>
          <a:p>
            <a:r>
              <a:rPr lang="en-US" dirty="0" smtClean="0"/>
              <a:t>Among other alternatives, this matter can be turned to a superior authority (moral code, religious authorities, parents, etc.)</a:t>
            </a:r>
          </a:p>
          <a:p>
            <a:endParaRPr lang="en-US" dirty="0" smtClean="0"/>
          </a:p>
          <a:p>
            <a:r>
              <a:rPr lang="en-US" dirty="0" smtClean="0"/>
              <a:t>In the end, almost every real-life problem has both a positive and a normative component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243408"/>
            <a:ext cx="9144000" cy="1143000"/>
          </a:xfrm>
        </p:spPr>
        <p:txBody>
          <a:bodyPr/>
          <a:lstStyle/>
          <a:p>
            <a:r>
              <a:rPr lang="en-US" sz="4000" dirty="0" smtClean="0"/>
              <a:t>How to answer a normative question - 2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68760"/>
            <a:ext cx="9144000" cy="54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Positive economics: determines what it is and </a:t>
            </a:r>
            <a:r>
              <a:rPr lang="en-US" sz="2800" dirty="0" smtClean="0"/>
              <a:t>what it might </a:t>
            </a:r>
            <a:r>
              <a:rPr lang="en-US" sz="2800" dirty="0" smtClean="0"/>
              <a:t>be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Normative economics: determines which one of the alternatives to choose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Positive economics helps in dissecting a normative question into more simpler ones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Normative questions only have answer in the context of </a:t>
            </a:r>
            <a:r>
              <a:rPr lang="en-US" sz="2800" dirty="0" smtClean="0"/>
              <a:t>a certain </a:t>
            </a:r>
            <a:r>
              <a:rPr lang="en-US" sz="2800" dirty="0" smtClean="0"/>
              <a:t>code of values (do values/rights evolve?)</a:t>
            </a:r>
            <a:endParaRPr lang="en-US"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Presentación en pantalla (4:3)</PresentationFormat>
  <Paragraphs>93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Default Design</vt:lpstr>
      <vt:lpstr>Three examples of division of labor</vt:lpstr>
      <vt:lpstr>Explain Friedman’s quotation</vt:lpstr>
      <vt:lpstr>Impersonal operation of prices</vt:lpstr>
      <vt:lpstr>Explain: the best lawyer…</vt:lpstr>
      <vt:lpstr>Positive and normative economics</vt:lpstr>
      <vt:lpstr>Example</vt:lpstr>
      <vt:lpstr>How to answer a normative question - 1</vt:lpstr>
      <vt:lpstr>How to answer a normative question - 2</vt:lpstr>
      <vt:lpstr>Conclusions</vt:lpstr>
    </vt:vector>
  </TitlesOfParts>
  <Company>Universitat Pompeu Fabra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U42006</dc:creator>
  <cp:lastModifiedBy>Pablo</cp:lastModifiedBy>
  <cp:revision>33</cp:revision>
  <dcterms:created xsi:type="dcterms:W3CDTF">2010-09-30T14:09:56Z</dcterms:created>
  <dcterms:modified xsi:type="dcterms:W3CDTF">2012-10-04T08:27:01Z</dcterms:modified>
</cp:coreProperties>
</file>