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E4D9D-5E40-4FD0-99D3-79C7C309B7AB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FF78F-F53B-43BD-9BD2-C7FDC036865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49FC-5767-4CC7-BA3D-9B8F16289FCB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49FC-5767-4CC7-BA3D-9B8F16289FCB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85B15-A0D6-4355-8B7A-331913E0E653}" type="datetimeFigureOut">
              <a:rPr lang="es-ES" smtClean="0"/>
              <a:pPr/>
              <a:t>24/11/2011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5756A-0A4A-45F1-95B6-EB7B14AEA5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3.7 </a:t>
            </a:r>
            <a:r>
              <a:rPr lang="en-US" sz="4000" dirty="0" smtClean="0"/>
              <a:t>Elasticities of demand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52400" y="1285860"/>
            <a:ext cx="8991600" cy="53578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Elasticity is a measure of the sensitivity between two variables.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The elasticity of the demand for labor:</a:t>
            </a:r>
          </a:p>
          <a:p>
            <a:pPr marL="742950" lvl="1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400" dirty="0" smtClean="0"/>
              <a:t>E</a:t>
            </a:r>
            <a:r>
              <a:rPr lang="en-US" dirty="0" smtClean="0"/>
              <a:t>D</a:t>
            </a:r>
            <a:r>
              <a:rPr lang="en-US" sz="1400" dirty="0" smtClean="0"/>
              <a:t>L</a:t>
            </a:r>
            <a:r>
              <a:rPr lang="en-US" sz="2400" dirty="0" smtClean="0"/>
              <a:t> = </a:t>
            </a:r>
            <a:r>
              <a:rPr lang="en-US" sz="2400" dirty="0" smtClean="0">
                <a:sym typeface="Wingdings" pitchFamily="2" charset="2"/>
              </a:rPr>
              <a:t>∆%L / ∆%W &lt; 0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Always</a:t>
            </a:r>
            <a:r>
              <a:rPr lang="en-US" sz="2800" dirty="0" smtClean="0">
                <a:sym typeface="Wingdings" pitchFamily="2" charset="2"/>
              </a:rPr>
              <a:t> (-), by convention we can ignore the sign:</a:t>
            </a:r>
          </a:p>
          <a:p>
            <a:pPr marL="742950" lvl="1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|</a:t>
            </a:r>
            <a:r>
              <a:rPr lang="en-US" sz="2800" dirty="0" smtClean="0"/>
              <a:t> </a:t>
            </a:r>
            <a:r>
              <a:rPr lang="en-US" sz="2400" dirty="0" smtClean="0"/>
              <a:t>E</a:t>
            </a:r>
            <a:r>
              <a:rPr lang="en-US" dirty="0" smtClean="0"/>
              <a:t>D</a:t>
            </a:r>
            <a:r>
              <a:rPr lang="en-US" sz="1400" dirty="0" smtClean="0"/>
              <a:t>L</a:t>
            </a:r>
            <a:r>
              <a:rPr lang="en-US" sz="1600" dirty="0" smtClean="0"/>
              <a:t> </a:t>
            </a:r>
            <a:r>
              <a:rPr lang="en-US" sz="2800" dirty="0" smtClean="0">
                <a:sym typeface="Wingdings" pitchFamily="2" charset="2"/>
              </a:rPr>
              <a:t>| </a:t>
            </a:r>
            <a:r>
              <a:rPr lang="en-US" sz="2400" dirty="0" smtClean="0">
                <a:sym typeface="Wingdings" pitchFamily="2" charset="2"/>
              </a:rPr>
              <a:t>= 0  perfectly inelastic</a:t>
            </a:r>
          </a:p>
          <a:p>
            <a:pPr marL="742950" lvl="1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0 &lt; |</a:t>
            </a:r>
            <a:r>
              <a:rPr lang="en-US" sz="2800" dirty="0" smtClean="0"/>
              <a:t> </a:t>
            </a:r>
            <a:r>
              <a:rPr lang="en-US" sz="2400" dirty="0" smtClean="0"/>
              <a:t>E</a:t>
            </a:r>
            <a:r>
              <a:rPr lang="en-US" dirty="0" smtClean="0"/>
              <a:t>D</a:t>
            </a:r>
            <a:r>
              <a:rPr lang="en-US" sz="1400" dirty="0" smtClean="0"/>
              <a:t>L</a:t>
            </a:r>
            <a:r>
              <a:rPr lang="en-US" sz="1600" dirty="0" smtClean="0"/>
              <a:t> </a:t>
            </a:r>
            <a:r>
              <a:rPr lang="en-US" sz="2800" dirty="0" smtClean="0">
                <a:sym typeface="Wingdings" pitchFamily="2" charset="2"/>
              </a:rPr>
              <a:t>| </a:t>
            </a:r>
            <a:r>
              <a:rPr lang="en-US" sz="2400" dirty="0" smtClean="0">
                <a:sym typeface="Wingdings" pitchFamily="2" charset="2"/>
              </a:rPr>
              <a:t>&lt; 1  inelastic</a:t>
            </a:r>
          </a:p>
          <a:p>
            <a:pPr marL="742950" lvl="1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|</a:t>
            </a:r>
            <a:r>
              <a:rPr lang="en-US" sz="2800" dirty="0" smtClean="0"/>
              <a:t> </a:t>
            </a:r>
            <a:r>
              <a:rPr lang="en-US" sz="2400" dirty="0" smtClean="0"/>
              <a:t>E</a:t>
            </a:r>
            <a:r>
              <a:rPr lang="en-US" dirty="0" smtClean="0"/>
              <a:t>D</a:t>
            </a:r>
            <a:r>
              <a:rPr lang="en-US" sz="1400" dirty="0" smtClean="0"/>
              <a:t>L</a:t>
            </a:r>
            <a:r>
              <a:rPr lang="en-US" sz="1600" dirty="0" smtClean="0"/>
              <a:t> </a:t>
            </a:r>
            <a:r>
              <a:rPr lang="en-US" sz="2800" dirty="0" smtClean="0">
                <a:sym typeface="Wingdings" pitchFamily="2" charset="2"/>
              </a:rPr>
              <a:t>| </a:t>
            </a:r>
            <a:r>
              <a:rPr lang="en-US" sz="2400" dirty="0" smtClean="0">
                <a:sym typeface="Wingdings" pitchFamily="2" charset="2"/>
              </a:rPr>
              <a:t>= 1  unit elastic</a:t>
            </a:r>
          </a:p>
          <a:p>
            <a:pPr marL="742950" lvl="1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|</a:t>
            </a:r>
            <a:r>
              <a:rPr lang="en-US" sz="2800" dirty="0" smtClean="0"/>
              <a:t> </a:t>
            </a:r>
            <a:r>
              <a:rPr lang="en-US" sz="2400" dirty="0" smtClean="0"/>
              <a:t>E</a:t>
            </a:r>
            <a:r>
              <a:rPr lang="en-US" dirty="0" smtClean="0"/>
              <a:t>D</a:t>
            </a:r>
            <a:r>
              <a:rPr lang="en-US" sz="1400" dirty="0" smtClean="0"/>
              <a:t>L</a:t>
            </a:r>
            <a:r>
              <a:rPr lang="en-US" sz="1600" dirty="0" smtClean="0"/>
              <a:t> </a:t>
            </a:r>
            <a:r>
              <a:rPr lang="en-US" sz="2800" dirty="0" smtClean="0">
                <a:sym typeface="Wingdings" pitchFamily="2" charset="2"/>
              </a:rPr>
              <a:t>| </a:t>
            </a:r>
            <a:r>
              <a:rPr lang="en-US" sz="2400" dirty="0" smtClean="0">
                <a:sym typeface="Wingdings" pitchFamily="2" charset="2"/>
              </a:rPr>
              <a:t>&gt; 1  elastic</a:t>
            </a:r>
          </a:p>
          <a:p>
            <a:pPr marL="742950" lvl="1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|</a:t>
            </a:r>
            <a:r>
              <a:rPr lang="en-US" sz="2800" dirty="0" smtClean="0"/>
              <a:t> </a:t>
            </a:r>
            <a:r>
              <a:rPr lang="en-US" sz="2400" dirty="0" smtClean="0"/>
              <a:t>E</a:t>
            </a:r>
            <a:r>
              <a:rPr lang="en-US" dirty="0" smtClean="0"/>
              <a:t>D</a:t>
            </a:r>
            <a:r>
              <a:rPr lang="en-US" sz="1400" dirty="0" smtClean="0"/>
              <a:t>L</a:t>
            </a:r>
            <a:r>
              <a:rPr lang="en-US" sz="1600" dirty="0" smtClean="0"/>
              <a:t> </a:t>
            </a:r>
            <a:r>
              <a:rPr lang="en-US" sz="2800" dirty="0" smtClean="0">
                <a:sym typeface="Wingdings" pitchFamily="2" charset="2"/>
              </a:rPr>
              <a:t>| </a:t>
            </a:r>
            <a:r>
              <a:rPr lang="en-US" sz="2400" dirty="0" smtClean="0">
                <a:sym typeface="Wingdings" pitchFamily="2" charset="2"/>
              </a:rPr>
              <a:t>= ∞  perfectly elastic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EXAMPLE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3.7 Elasticities of demand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142984"/>
            <a:ext cx="8991600" cy="55007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Determinants of E</a:t>
            </a:r>
            <a:r>
              <a:rPr lang="en-US" sz="2400" dirty="0" smtClean="0"/>
              <a:t>D</a:t>
            </a:r>
            <a:r>
              <a:rPr lang="en-US" sz="1400" dirty="0" smtClean="0"/>
              <a:t>L</a:t>
            </a:r>
            <a:r>
              <a:rPr lang="en-US" sz="2800" dirty="0" smtClean="0"/>
              <a:t>? (Marshall-Hicks)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/>
              <a:t>Elasticity of demand for the commodity E</a:t>
            </a:r>
            <a:r>
              <a:rPr lang="en-US" sz="2400" dirty="0" smtClean="0"/>
              <a:t>D</a:t>
            </a:r>
            <a:r>
              <a:rPr lang="en-US" sz="1400" dirty="0" smtClean="0"/>
              <a:t>C</a:t>
            </a:r>
            <a:endParaRPr lang="en-US" sz="2800" dirty="0" smtClean="0"/>
          </a:p>
          <a:p>
            <a:pPr marL="1485900" lvl="2" indent="-571500">
              <a:spcBef>
                <a:spcPct val="20000"/>
              </a:spcBef>
              <a:buFont typeface="+mj-lt"/>
              <a:buAutoNum type="romanLcPeriod"/>
              <a:tabLst>
                <a:tab pos="1077913" algn="l"/>
              </a:tabLst>
            </a:pPr>
            <a:r>
              <a:rPr lang="en-US" sz="2800" dirty="0" smtClean="0"/>
              <a:t>Monopoly?</a:t>
            </a:r>
          </a:p>
          <a:p>
            <a:pPr marL="1485900" lvl="2" indent="-571500">
              <a:spcBef>
                <a:spcPct val="20000"/>
              </a:spcBef>
              <a:buFont typeface="+mj-lt"/>
              <a:buAutoNum type="romanLcPeriod"/>
              <a:tabLst>
                <a:tab pos="1077913" algn="l"/>
              </a:tabLst>
            </a:pPr>
            <a:r>
              <a:rPr lang="en-US" sz="2800" dirty="0" smtClean="0"/>
              <a:t>Long run?</a:t>
            </a:r>
          </a:p>
          <a:p>
            <a:pPr marL="1028700" lvl="1" indent="-5715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/>
              <a:t>Ratio labor costs/ total costs</a:t>
            </a:r>
          </a:p>
          <a:p>
            <a:pPr marL="1485900" lvl="2" indent="-57150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/>
              <a:t>L-intensive industries (services)</a:t>
            </a:r>
            <a:endParaRPr lang="en-US" sz="2800" dirty="0" smtClean="0"/>
          </a:p>
          <a:p>
            <a:pPr marL="1028700" lvl="1" indent="-5715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/>
              <a:t>Substitutability of inputs</a:t>
            </a:r>
          </a:p>
          <a:p>
            <a:pPr marL="1028700" lvl="1" indent="-57150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/>
              <a:t>Elasticity of supply of other inputs</a:t>
            </a:r>
          </a:p>
          <a:p>
            <a:pPr marL="571500" indent="-571500"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/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Empirically</a:t>
            </a:r>
            <a:r>
              <a:rPr lang="en-US" sz="2800" dirty="0" smtClean="0"/>
              <a:t>: E</a:t>
            </a:r>
            <a:r>
              <a:rPr lang="en-US" sz="2400" dirty="0" smtClean="0"/>
              <a:t>D</a:t>
            </a:r>
            <a:r>
              <a:rPr lang="en-US" sz="1400" dirty="0" smtClean="0"/>
              <a:t>L</a:t>
            </a:r>
            <a:r>
              <a:rPr lang="en-US" sz="2800" dirty="0" smtClean="0"/>
              <a:t> is higher in younger than older people, in blue-collar than white-collar workers, in low-skill than high-skill…why?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 The supply of labor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/>
              <a:t>4.1 Work-leisure decision</a:t>
            </a:r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n-US" sz="22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When a person looks for a job he is in the LF. The PR is an index of the disposition of people to work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How do people make decisions regarding supply L (S</a:t>
            </a:r>
            <a:r>
              <a:rPr lang="en-US" sz="1500" dirty="0" smtClean="0"/>
              <a:t>L</a:t>
            </a:r>
            <a:r>
              <a:rPr lang="en-US" sz="2800" dirty="0" smtClean="0"/>
              <a:t>)?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Decision </a:t>
            </a:r>
            <a:r>
              <a:rPr lang="en-US" sz="2800" dirty="0" smtClean="0">
                <a:solidFill>
                  <a:srgbClr val="FF0000"/>
                </a:solidFill>
              </a:rPr>
              <a:t>work – leisure </a:t>
            </a:r>
            <a:r>
              <a:rPr lang="en-US" sz="2800" dirty="0" smtClean="0">
                <a:sym typeface="Wingdings" pitchFamily="2" charset="2"/>
              </a:rPr>
              <a:t> basic model</a:t>
            </a:r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Individuals: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Education, skills, </a:t>
            </a:r>
            <a:r>
              <a:rPr lang="en-US" sz="2800" dirty="0" smtClean="0">
                <a:sym typeface="Wingdings" pitchFamily="2" charset="2"/>
              </a:rPr>
              <a:t>experience…and time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Time</a:t>
            </a:r>
            <a:r>
              <a:rPr lang="en-US" sz="2800" dirty="0" smtClean="0">
                <a:sym typeface="Wingdings" pitchFamily="2" charset="2"/>
              </a:rPr>
              <a:t>: work (L) </a:t>
            </a:r>
            <a:r>
              <a:rPr lang="en-US" sz="2800" dirty="0" smtClean="0">
                <a:sym typeface="Wingdings" pitchFamily="2" charset="2"/>
              </a:rPr>
              <a:t>&amp; </a:t>
            </a:r>
            <a:r>
              <a:rPr lang="en-US" sz="2800" dirty="0" smtClean="0">
                <a:sym typeface="Wingdings" pitchFamily="2" charset="2"/>
              </a:rPr>
              <a:t>leisure (l)  maximization of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utility</a:t>
            </a:r>
            <a:r>
              <a:rPr lang="en-US" sz="2800" dirty="0" smtClean="0">
                <a:sym typeface="Wingdings" pitchFamily="2" charset="2"/>
              </a:rPr>
              <a:t> (U)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Thus</a:t>
            </a:r>
            <a:r>
              <a:rPr lang="en-US" sz="2800" dirty="0" smtClean="0">
                <a:sym typeface="Wingdings" pitchFamily="2" charset="2"/>
              </a:rPr>
              <a:t>, two sets of information that determine the optimal distribution of </a:t>
            </a:r>
            <a:r>
              <a:rPr lang="en-US" sz="2800" i="1" dirty="0" smtClean="0">
                <a:sym typeface="Wingdings" pitchFamily="2" charset="2"/>
              </a:rPr>
              <a:t>t</a:t>
            </a:r>
            <a:r>
              <a:rPr lang="en-US" sz="2800" dirty="0" smtClean="0">
                <a:sym typeface="Wingdings" pitchFamily="2" charset="2"/>
              </a:rPr>
              <a:t> by certain </a:t>
            </a:r>
            <a:r>
              <a:rPr lang="en-US" sz="2800" i="1" dirty="0" smtClean="0">
                <a:sym typeface="Wingdings" pitchFamily="2" charset="2"/>
              </a:rPr>
              <a:t>i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Subjective or psychological information (IC), or objective or market information (BC)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4.2. Indifference curves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71406" y="1366822"/>
            <a:ext cx="8991600" cy="5491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Definition: </a:t>
            </a:r>
            <a:r>
              <a:rPr lang="en-US" sz="2800" dirty="0" smtClean="0"/>
              <a:t>combinations of real income-leisure that provide certain level of </a:t>
            </a:r>
            <a:r>
              <a:rPr lang="en-US" sz="2800" dirty="0" smtClean="0">
                <a:solidFill>
                  <a:srgbClr val="FF0000"/>
                </a:solidFill>
              </a:rPr>
              <a:t>utility</a:t>
            </a:r>
            <a:r>
              <a:rPr lang="en-US" sz="2800" dirty="0" smtClean="0"/>
              <a:t> (or satisfaction) to the </a:t>
            </a:r>
            <a:r>
              <a:rPr lang="en-US" sz="2800" i="1" dirty="0" smtClean="0"/>
              <a:t>i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/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 Features: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Negative </a:t>
            </a:r>
            <a:r>
              <a:rPr lang="en-US" sz="2800" dirty="0" smtClean="0"/>
              <a:t>slope (trade-off): “y” ($) &amp; “l” (hours) only two </a:t>
            </a:r>
            <a:r>
              <a:rPr lang="en-US" sz="2800" dirty="0" smtClean="0"/>
              <a:t>sources </a:t>
            </a:r>
            <a:r>
              <a:rPr lang="en-US" sz="2800" dirty="0" smtClean="0"/>
              <a:t>of satisfaction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Convex</a:t>
            </a:r>
            <a:r>
              <a:rPr lang="en-US" sz="2800" dirty="0" smtClean="0"/>
              <a:t> to origin: slope drops to the </a:t>
            </a:r>
            <a:r>
              <a:rPr lang="en-US" sz="2800" dirty="0" smtClean="0">
                <a:sym typeface="Wingdings" pitchFamily="2" charset="2"/>
              </a:rPr>
              <a:t>SE</a:t>
            </a:r>
          </a:p>
          <a:p>
            <a:pPr marL="1485900" lvl="2" indent="-571500">
              <a:spcBef>
                <a:spcPct val="20000"/>
              </a:spcBef>
              <a:buFont typeface="+mj-lt"/>
              <a:buAutoNum type="romanLcPeriod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Subjective disposition</a:t>
            </a:r>
          </a:p>
          <a:p>
            <a:pPr marL="1485900" lvl="2" indent="-571500">
              <a:spcBef>
                <a:spcPct val="20000"/>
              </a:spcBef>
              <a:buFont typeface="+mj-lt"/>
              <a:buAutoNum type="romanLcPeriod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Varies depending on y</a:t>
            </a:r>
            <a:r>
              <a:rPr lang="en-US" sz="1500" dirty="0" smtClean="0">
                <a:sym typeface="Wingdings" pitchFamily="2" charset="2"/>
              </a:rPr>
              <a:t>0</a:t>
            </a:r>
            <a:r>
              <a:rPr lang="en-US" sz="2400" dirty="0" smtClean="0">
                <a:sym typeface="Wingdings" pitchFamily="2" charset="2"/>
              </a:rPr>
              <a:t> &amp; l</a:t>
            </a:r>
            <a:r>
              <a:rPr lang="en-US" sz="1500" dirty="0" smtClean="0">
                <a:sym typeface="Wingdings" pitchFamily="2" charset="2"/>
              </a:rPr>
              <a:t>0</a:t>
            </a:r>
          </a:p>
          <a:p>
            <a:pPr marL="898525" lvl="2" indent="1588">
              <a:spcBef>
                <a:spcPct val="20000"/>
              </a:spcBef>
              <a:tabLst>
                <a:tab pos="1077913" algn="l"/>
              </a:tabLst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MRS: </a:t>
            </a:r>
            <a:r>
              <a:rPr lang="en-US" sz="2400" dirty="0" smtClean="0">
                <a:sym typeface="Wingdings" pitchFamily="2" charset="2"/>
              </a:rPr>
              <a:t>slope  “flatter” towards SE; the MRS is the quantity of “y” we sacrifice to earn an additional unit of “l” (U)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7024686" y="6143644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4.2. Indifference curves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80994" y="1285860"/>
            <a:ext cx="8991600" cy="5491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077913" lvl="2" indent="-546100">
              <a:spcBef>
                <a:spcPct val="20000"/>
              </a:spcBef>
              <a:buAutoNum type="arabicPeriod" startAt="3"/>
              <a:tabLst>
                <a:tab pos="1077913" algn="l"/>
              </a:tabLst>
            </a:pPr>
            <a:r>
              <a:rPr lang="en-US" sz="2800" dirty="0" smtClean="0"/>
              <a:t>Indifference</a:t>
            </a:r>
            <a:r>
              <a:rPr lang="en-US" sz="2800" dirty="0" smtClean="0">
                <a:solidFill>
                  <a:srgbClr val="FF0000"/>
                </a:solidFill>
              </a:rPr>
              <a:t> map:</a:t>
            </a:r>
            <a:r>
              <a:rPr lang="en-US" sz="2800" dirty="0" smtClean="0"/>
              <a:t> each IC represents a different level of utility (set of IC) </a:t>
            </a:r>
            <a:r>
              <a:rPr lang="en-US" sz="2800" dirty="0" smtClean="0">
                <a:sym typeface="Wingdings" pitchFamily="2" charset="2"/>
              </a:rPr>
              <a:t> towards NE U goes up</a:t>
            </a:r>
          </a:p>
          <a:p>
            <a:pPr marL="1649413" lvl="3" indent="-571500">
              <a:spcBef>
                <a:spcPct val="20000"/>
              </a:spcBef>
              <a:buFont typeface="+mj-lt"/>
              <a:buAutoNum type="romanLcPeriod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Maximization</a:t>
            </a:r>
          </a:p>
          <a:p>
            <a:pPr marL="1649413" lvl="3" indent="-571500">
              <a:spcBef>
                <a:spcPct val="20000"/>
              </a:spcBef>
              <a:buFont typeface="+mj-lt"/>
              <a:buAutoNum type="romanLcPeriod"/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IC’s do not cross</a:t>
            </a:r>
          </a:p>
          <a:p>
            <a:pPr marL="1649413" lvl="3" indent="-571500">
              <a:spcBef>
                <a:spcPct val="20000"/>
              </a:spcBef>
              <a:tabLst>
                <a:tab pos="1077913" algn="l"/>
              </a:tabLst>
            </a:pPr>
            <a:endParaRPr lang="en-US" sz="2400" dirty="0" smtClean="0">
              <a:sym typeface="Wingdings" pitchFamily="2" charset="2"/>
            </a:endParaRPr>
          </a:p>
          <a:p>
            <a:pPr marL="1192213" lvl="2" indent="-571500">
              <a:spcBef>
                <a:spcPct val="20000"/>
              </a:spcBef>
              <a:buFont typeface="+mj-lt"/>
              <a:buAutoNum type="arabicPeriod" startAt="3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Different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preferences </a:t>
            </a:r>
            <a:r>
              <a:rPr lang="en-US" sz="2800" dirty="0" smtClean="0">
                <a:sym typeface="Wingdings" pitchFamily="2" charset="2"/>
              </a:rPr>
              <a:t>L-l: shape of IC’s, varies from </a:t>
            </a:r>
            <a:r>
              <a:rPr lang="en-US" sz="2800" i="1" dirty="0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 to </a:t>
            </a:r>
            <a:r>
              <a:rPr lang="en-US" sz="2800" i="1" dirty="0" smtClean="0">
                <a:sym typeface="Wingdings" pitchFamily="2" charset="2"/>
              </a:rPr>
              <a:t>i</a:t>
            </a:r>
          </a:p>
          <a:p>
            <a:pPr marL="1649413" lvl="3" indent="-571500">
              <a:spcBef>
                <a:spcPct val="20000"/>
              </a:spcBef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“Workaholic” v. “Leisure lover”  MRS</a:t>
            </a:r>
            <a:r>
              <a:rPr lang="en-US" sz="1500" dirty="0" smtClean="0">
                <a:sym typeface="Wingdings" pitchFamily="2" charset="2"/>
              </a:rPr>
              <a:t>WA</a:t>
            </a:r>
            <a:r>
              <a:rPr lang="en-US" sz="2400" dirty="0" smtClean="0">
                <a:sym typeface="Wingdings" pitchFamily="2" charset="2"/>
              </a:rPr>
              <a:t> &lt;&lt; MRS</a:t>
            </a:r>
            <a:r>
              <a:rPr lang="en-US" sz="1500" dirty="0" smtClean="0">
                <a:sym typeface="Wingdings" pitchFamily="2" charset="2"/>
              </a:rPr>
              <a:t>LL</a:t>
            </a:r>
          </a:p>
          <a:p>
            <a:pPr marL="1077913" lvl="3">
              <a:spcBef>
                <a:spcPct val="20000"/>
              </a:spcBef>
              <a:tabLst>
                <a:tab pos="1077913" algn="l"/>
              </a:tabLst>
            </a:pPr>
            <a:r>
              <a:rPr lang="en-US" sz="2400" dirty="0" smtClean="0">
                <a:sym typeface="Wingdings" pitchFamily="2" charset="2"/>
              </a:rPr>
              <a:t>These differences can be accounted for: preferences, occupations, personal circumstances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432</Words>
  <Application>Microsoft Office PowerPoint</Application>
  <PresentationFormat>Presentación en pantalla (4:3)</PresentationFormat>
  <Paragraphs>62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9</cp:revision>
  <dcterms:created xsi:type="dcterms:W3CDTF">2011-11-17T16:35:21Z</dcterms:created>
  <dcterms:modified xsi:type="dcterms:W3CDTF">2011-11-24T16:52:08Z</dcterms:modified>
</cp:coreProperties>
</file>