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E05F0-AEBC-4698-8794-776939E12C64}" type="datetimeFigureOut">
              <a:rPr lang="es-ES" smtClean="0"/>
              <a:pPr/>
              <a:t>22/05/2012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F5077-CEEE-4677-9E7F-BF90685907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98E996-C126-4806-9185-66734CE8061D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98E996-C126-4806-9185-66734CE8061D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98E996-C126-4806-9185-66734CE8061D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E49FC-5767-4CC7-BA3D-9B8F16289FCB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E49FC-5767-4CC7-BA3D-9B8F16289FCB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E49FC-5767-4CC7-BA3D-9B8F16289FCB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E49FC-5767-4CC7-BA3D-9B8F16289FCB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2C34-696F-4048-9252-F986EB5526E6}" type="datetimeFigureOut">
              <a:rPr lang="es-ES" smtClean="0"/>
              <a:pPr/>
              <a:t>22/05/2012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AAA2-83A2-4A9C-ABD2-A1776EBF4C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2C34-696F-4048-9252-F986EB5526E6}" type="datetimeFigureOut">
              <a:rPr lang="es-ES" smtClean="0"/>
              <a:pPr/>
              <a:t>22/05/2012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AAA2-83A2-4A9C-ABD2-A1776EBF4C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2C34-696F-4048-9252-F986EB5526E6}" type="datetimeFigureOut">
              <a:rPr lang="es-ES" smtClean="0"/>
              <a:pPr/>
              <a:t>22/05/2012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AAA2-83A2-4A9C-ABD2-A1776EBF4C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2C34-696F-4048-9252-F986EB5526E6}" type="datetimeFigureOut">
              <a:rPr lang="es-ES" smtClean="0"/>
              <a:pPr/>
              <a:t>22/05/2012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AAA2-83A2-4A9C-ABD2-A1776EBF4C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2C34-696F-4048-9252-F986EB5526E6}" type="datetimeFigureOut">
              <a:rPr lang="es-ES" smtClean="0"/>
              <a:pPr/>
              <a:t>22/05/2012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AAA2-83A2-4A9C-ABD2-A1776EBF4C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2C34-696F-4048-9252-F986EB5526E6}" type="datetimeFigureOut">
              <a:rPr lang="es-ES" smtClean="0"/>
              <a:pPr/>
              <a:t>22/05/2012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AAA2-83A2-4A9C-ABD2-A1776EBF4C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2C34-696F-4048-9252-F986EB5526E6}" type="datetimeFigureOut">
              <a:rPr lang="es-ES" smtClean="0"/>
              <a:pPr/>
              <a:t>22/05/2012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AAA2-83A2-4A9C-ABD2-A1776EBF4C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2C34-696F-4048-9252-F986EB5526E6}" type="datetimeFigureOut">
              <a:rPr lang="es-ES" smtClean="0"/>
              <a:pPr/>
              <a:t>22/05/2012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AAA2-83A2-4A9C-ABD2-A1776EBF4C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2C34-696F-4048-9252-F986EB5526E6}" type="datetimeFigureOut">
              <a:rPr lang="es-ES" smtClean="0"/>
              <a:pPr/>
              <a:t>22/05/2012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AAA2-83A2-4A9C-ABD2-A1776EBF4C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2C34-696F-4048-9252-F986EB5526E6}" type="datetimeFigureOut">
              <a:rPr lang="es-ES" smtClean="0"/>
              <a:pPr/>
              <a:t>22/05/2012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AAA2-83A2-4A9C-ABD2-A1776EBF4C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2C34-696F-4048-9252-F986EB5526E6}" type="datetimeFigureOut">
              <a:rPr lang="es-ES" smtClean="0"/>
              <a:pPr/>
              <a:t>22/05/2012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6AAA2-83A2-4A9C-ABD2-A1776EBF4C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12C34-696F-4048-9252-F986EB5526E6}" type="datetimeFigureOut">
              <a:rPr lang="es-ES" smtClean="0"/>
              <a:pPr/>
              <a:t>22/05/2012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AAA2-83A2-4A9C-ABD2-A1776EBF4C1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25780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0" algn="l"/>
              </a:tabLst>
            </a:pPr>
            <a:r>
              <a:rPr lang="en-US" sz="2800" dirty="0" smtClean="0"/>
              <a:t>Conclusion: the firm will be facing a </a:t>
            </a:r>
            <a:r>
              <a:rPr lang="en-US" sz="2800" dirty="0" smtClean="0">
                <a:solidFill>
                  <a:srgbClr val="FF0000"/>
                </a:solidFill>
              </a:rPr>
              <a:t>MPL curve,</a:t>
            </a:r>
            <a:r>
              <a:rPr lang="en-US" sz="2800" dirty="0" smtClean="0"/>
              <a:t> which is the main element behind its </a:t>
            </a:r>
            <a:r>
              <a:rPr lang="en-US" sz="2800" dirty="0" smtClean="0">
                <a:solidFill>
                  <a:srgbClr val="FF0000"/>
                </a:solidFill>
              </a:rPr>
              <a:t>labor demand curve</a:t>
            </a:r>
          </a:p>
          <a:p>
            <a:pPr marL="0" indent="0">
              <a:buNone/>
              <a:tabLst>
                <a:tab pos="0" algn="l"/>
              </a:tabLst>
            </a:pPr>
            <a:endParaRPr lang="en-US" sz="2800" dirty="0" smtClean="0">
              <a:solidFill>
                <a:srgbClr val="FF0000"/>
              </a:solidFill>
            </a:endParaRPr>
          </a:p>
          <a:p>
            <a:pPr marL="0" indent="0">
              <a:buNone/>
              <a:tabLst>
                <a:tab pos="0" algn="l"/>
              </a:tabLst>
            </a:pPr>
            <a:r>
              <a:rPr lang="en-US" sz="2800" dirty="0" smtClean="0"/>
              <a:t>To see the relation between MPL and the labor demand curve we must make use of monetary units ($)</a:t>
            </a:r>
          </a:p>
          <a:p>
            <a:pPr marL="0" indent="0">
              <a:buNone/>
              <a:tabLst>
                <a:tab pos="0" algn="l"/>
              </a:tabLst>
            </a:pPr>
            <a:endParaRPr lang="en-US" sz="2800" dirty="0" smtClean="0"/>
          </a:p>
          <a:p>
            <a:pPr marL="0" indent="0">
              <a:buNone/>
              <a:tabLst>
                <a:tab pos="0" algn="l"/>
              </a:tabLst>
            </a:pPr>
            <a:r>
              <a:rPr lang="en-US" sz="2800" dirty="0" smtClean="0">
                <a:solidFill>
                  <a:srgbClr val="FF0000"/>
                </a:solidFill>
              </a:rPr>
              <a:t>Numerical EXAMPLE</a:t>
            </a:r>
            <a:endParaRPr lang="en-US" dirty="0" smtClean="0"/>
          </a:p>
          <a:p>
            <a:pPr lvl="1"/>
            <a:endParaRPr lang="en-US" sz="2400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3.3 Demand in the short run: perfect competition (product market)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Marcador de contenido"/>
          <p:cNvSpPr txBox="1">
            <a:spLocks/>
          </p:cNvSpPr>
          <p:nvPr/>
        </p:nvSpPr>
        <p:spPr>
          <a:xfrm>
            <a:off x="152400" y="1581136"/>
            <a:ext cx="89916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</a:pPr>
            <a:r>
              <a:rPr lang="en-US" sz="2800" dirty="0" smtClean="0"/>
              <a:t>Observations (example):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When MPL is decreasing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(Zone 2, LDR)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P is fixed, it won’t go down while increasing output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Perfect competition: </a:t>
            </a:r>
            <a:r>
              <a:rPr lang="en-US" sz="2400" dirty="0" smtClean="0"/>
              <a:t>D</a:t>
            </a:r>
            <a:r>
              <a:rPr lang="en-US" sz="1500" dirty="0" smtClean="0"/>
              <a:t>C</a:t>
            </a:r>
            <a:r>
              <a:rPr lang="en-US" sz="2400" dirty="0" smtClean="0"/>
              <a:t>  is perfectly </a:t>
            </a:r>
            <a:r>
              <a:rPr lang="en-US" sz="2400" dirty="0" smtClean="0">
                <a:solidFill>
                  <a:srgbClr val="FF0000"/>
                </a:solidFill>
              </a:rPr>
              <a:t>elastic (horizontal)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Columns (1) &amp; (6): D</a:t>
            </a:r>
            <a:r>
              <a:rPr lang="en-US" sz="1500" dirty="0" smtClean="0"/>
              <a:t>L</a:t>
            </a:r>
            <a:r>
              <a:rPr lang="en-US" sz="2800" dirty="0" smtClean="0"/>
              <a:t> in the SR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Rule or equilibrium condition (profit max.) </a:t>
            </a:r>
            <a:r>
              <a:rPr lang="en-US" sz="2800" dirty="0" smtClean="0">
                <a:solidFill>
                  <a:srgbClr val="FF0000"/>
                </a:solidFill>
              </a:rPr>
              <a:t>MRPL = MWC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MWC = </a:t>
            </a:r>
            <a:r>
              <a:rPr lang="en-US" sz="2400" dirty="0" smtClean="0">
                <a:sym typeface="Wingdings" pitchFamily="2" charset="2"/>
              </a:rPr>
              <a:t>Δ W paid for an additional unit of L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ym typeface="Wingdings" pitchFamily="2" charset="2"/>
              </a:rPr>
              <a:t>If MRPL &gt; MWC  L up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ym typeface="Wingdings" pitchFamily="2" charset="2"/>
              </a:rPr>
              <a:t>If MRPL &lt; MWC  L down</a:t>
            </a:r>
            <a:endParaRPr kumimoji="0" lang="en-US" sz="28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3.3 Demand in the short run: perfect competition (product market)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581136"/>
            <a:ext cx="89916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Assuming firms are “wage-takers” </a:t>
            </a:r>
            <a:r>
              <a:rPr lang="en-US" sz="2800" dirty="0" smtClean="0">
                <a:sym typeface="Wingdings" pitchFamily="2" charset="2"/>
              </a:rPr>
              <a:t> no effect on </a:t>
            </a:r>
            <a:r>
              <a:rPr lang="en-US" sz="2800" dirty="0" smtClean="0"/>
              <a:t>W </a:t>
            </a:r>
            <a:r>
              <a:rPr lang="en-US" sz="2800" dirty="0" smtClean="0">
                <a:sym typeface="Wingdings" pitchFamily="2" charset="2"/>
              </a:rPr>
              <a:t> MWC = W  </a:t>
            </a:r>
            <a:r>
              <a:rPr lang="en-US" sz="2800" dirty="0" smtClean="0">
                <a:solidFill>
                  <a:srgbClr val="FF0000"/>
                </a:solidFill>
              </a:rPr>
              <a:t>MRPL = W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Competitive firm will use L up until </a:t>
            </a:r>
            <a:r>
              <a:rPr lang="en-US" sz="2800" dirty="0" smtClean="0">
                <a:solidFill>
                  <a:srgbClr val="FF0000"/>
                </a:solidFill>
              </a:rPr>
              <a:t>MRPL = W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The D</a:t>
            </a:r>
            <a:r>
              <a:rPr lang="en-US" sz="1500" dirty="0" smtClean="0"/>
              <a:t>L</a:t>
            </a:r>
            <a:r>
              <a:rPr lang="en-US" sz="2800" dirty="0" smtClean="0"/>
              <a:t> curve indicates the amount demanded at different levels of W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Only under perfect competition </a:t>
            </a:r>
            <a:r>
              <a:rPr lang="en-US" sz="2800" dirty="0" smtClean="0">
                <a:solidFill>
                  <a:srgbClr val="FF0000"/>
                </a:solidFill>
              </a:rPr>
              <a:t>MRPL = VMPL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/>
              <a:t>Producers can sell all they want at P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/>
              <a:t>The additional </a:t>
            </a:r>
            <a:r>
              <a:rPr lang="en-US" sz="2400" dirty="0" smtClean="0"/>
              <a:t>sale increases </a:t>
            </a:r>
            <a:r>
              <a:rPr lang="en-US" sz="2400" dirty="0" smtClean="0"/>
              <a:t>earnings by P x u.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/>
              <a:t>The additional earnings for producing with 1u. more of L = VMPL</a:t>
            </a:r>
            <a:endParaRPr kumimoji="0" lang="en-US" sz="28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5214942" y="4570420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6019800" y="5000636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3733800" y="2071678"/>
            <a:ext cx="21431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6858000" y="2570156"/>
            <a:ext cx="21431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1690686" y="2071678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3.3 Demand in the short run: perfect competition (product market)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581136"/>
            <a:ext cx="89916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Most of the firms: some market </a:t>
            </a:r>
            <a:r>
              <a:rPr lang="en-US" sz="2800" dirty="0" smtClean="0">
                <a:solidFill>
                  <a:srgbClr val="FF0000"/>
                </a:solidFill>
              </a:rPr>
              <a:t>power</a:t>
            </a:r>
            <a:endParaRPr lang="en-US" sz="2800" dirty="0" smtClean="0"/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/>
              <a:t>Some effect on </a:t>
            </a:r>
            <a:r>
              <a:rPr lang="en-US" sz="2400" dirty="0" smtClean="0">
                <a:solidFill>
                  <a:srgbClr val="FF0000"/>
                </a:solidFill>
              </a:rPr>
              <a:t>prices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D</a:t>
            </a:r>
            <a:r>
              <a:rPr lang="en-US" sz="1500" dirty="0" smtClean="0"/>
              <a:t>C</a:t>
            </a:r>
            <a:r>
              <a:rPr lang="en-US" sz="2800" dirty="0" smtClean="0"/>
              <a:t> is no longer perfectly elastic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>
                <a:solidFill>
                  <a:srgbClr val="FF0000"/>
                </a:solidFill>
              </a:rPr>
              <a:t>Negative </a:t>
            </a:r>
            <a:r>
              <a:rPr lang="en-US" sz="2400" dirty="0" smtClean="0"/>
              <a:t>slope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/>
              <a:t>Product </a:t>
            </a:r>
            <a:r>
              <a:rPr lang="en-US" sz="2400" dirty="0" smtClean="0">
                <a:solidFill>
                  <a:srgbClr val="FF0000"/>
                </a:solidFill>
              </a:rPr>
              <a:t>differentiation </a:t>
            </a:r>
            <a:endParaRPr lang="en-US" sz="2400" dirty="0" smtClean="0"/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/>
              <a:t>To sell more (while adding L), P should now drop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/>
              <a:t>The </a:t>
            </a:r>
            <a:r>
              <a:rPr lang="en-US" sz="2400" dirty="0" smtClean="0"/>
              <a:t>sale of </a:t>
            </a:r>
            <a:r>
              <a:rPr lang="en-US" sz="2400" dirty="0" smtClean="0"/>
              <a:t>1 extra u. does not contribute as in PC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>
                <a:solidFill>
                  <a:srgbClr val="FF0000"/>
                </a:solidFill>
              </a:rPr>
              <a:t>MRPL ≠ VMPL</a:t>
            </a:r>
            <a:endParaRPr lang="en-US" sz="24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Conclusion: MRPL falls not only by </a:t>
            </a:r>
            <a:r>
              <a:rPr lang="en-US" sz="2800" dirty="0" smtClean="0">
                <a:solidFill>
                  <a:srgbClr val="FF0000"/>
                </a:solidFill>
              </a:rPr>
              <a:t>LDR</a:t>
            </a:r>
            <a:r>
              <a:rPr lang="en-US" sz="2800" dirty="0" smtClean="0"/>
              <a:t>, but also due to the fact that P should drop if we want to sell/produce more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This cut in P is applicable to </a:t>
            </a:r>
            <a:r>
              <a:rPr lang="en-US" sz="2800" dirty="0" smtClean="0">
                <a:solidFill>
                  <a:srgbClr val="FF0000"/>
                </a:solidFill>
              </a:rPr>
              <a:t>all</a:t>
            </a:r>
            <a:r>
              <a:rPr lang="en-US" sz="2800" dirty="0" smtClean="0"/>
              <a:t> previous units</a:t>
            </a:r>
            <a:endParaRPr kumimoji="0" lang="en-US" sz="28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3.4 Demand in the short run: imperfect competition (product market)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600200"/>
            <a:ext cx="89916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>
                <a:solidFill>
                  <a:srgbClr val="FF0000"/>
                </a:solidFill>
              </a:rPr>
              <a:t>Numerical EXAMPLE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n-U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As before: </a:t>
            </a:r>
            <a:r>
              <a:rPr lang="en-US" sz="2800" dirty="0" smtClean="0">
                <a:solidFill>
                  <a:srgbClr val="FF0000"/>
                </a:solidFill>
              </a:rPr>
              <a:t>MRPL = W</a:t>
            </a:r>
            <a:r>
              <a:rPr lang="en-US" sz="2800" dirty="0" smtClean="0"/>
              <a:t> </a:t>
            </a:r>
            <a:r>
              <a:rPr lang="en-US" sz="2800" dirty="0" smtClean="0">
                <a:sym typeface="Wingdings" pitchFamily="2" charset="2"/>
              </a:rPr>
              <a:t> D’</a:t>
            </a:r>
            <a:r>
              <a:rPr lang="en-US" sz="15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curve</a:t>
            </a:r>
            <a:endParaRPr lang="en-US" sz="1500" dirty="0" smtClean="0">
              <a:sym typeface="Wingdings" pitchFamily="2" charset="2"/>
            </a:endParaRP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Ceteris paribus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, D’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is less elastic than D</a:t>
            </a:r>
            <a:r>
              <a:rPr kumimoji="0" 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L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That is, firms with certain monopolistic power are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less</a:t>
            </a:r>
            <a:r>
              <a:rPr lang="en-US" sz="2800" dirty="0" smtClean="0">
                <a:sym typeface="Wingdings" pitchFamily="2" charset="2"/>
              </a:rPr>
              <a:t> affected by changes of W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Higher restriction on output </a:t>
            </a:r>
            <a:r>
              <a:rPr lang="en-US" sz="2800" smtClean="0">
                <a:sym typeface="Wingdings" pitchFamily="2" charset="2"/>
              </a:rPr>
              <a:t> fewer workers</a:t>
            </a:r>
            <a:endParaRPr lang="en-US" sz="2800" dirty="0" smtClean="0">
              <a:sym typeface="Wingdings" pitchFamily="2" charset="2"/>
            </a:endParaRP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It is more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beneficial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to produce less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MRPL (in PC) = VMPL &gt;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MRPL (under IC)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3290886" y="2714620"/>
            <a:ext cx="21431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3.4 Demand in the short run: imperfect competition (product market)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Demand in the short run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600200"/>
            <a:ext cx="89916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/>
              <a:t>Summing up:</a:t>
            </a: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r>
              <a:rPr kumimoji="0" lang="en-US" sz="15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is a derived</a:t>
            </a:r>
            <a:r>
              <a:rPr lang="en-US" sz="2800" dirty="0" smtClean="0"/>
              <a:t> demand of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r>
              <a:rPr kumimoji="0" lang="en-US" sz="15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endParaRPr kumimoji="0" lang="en-US" sz="15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/>
              <a:t>Insofar as L increases (with K), Y</a:t>
            </a:r>
            <a:r>
              <a:rPr lang="en-US" sz="1500" dirty="0" smtClean="0"/>
              <a:t>C  </a:t>
            </a:r>
            <a:r>
              <a:rPr lang="en-US" sz="2800" dirty="0" smtClean="0"/>
              <a:t>increases:</a:t>
            </a:r>
          </a:p>
          <a:p>
            <a:pPr marL="971550" lvl="1" indent="-5143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First, at a growing rate (MPL up)</a:t>
            </a:r>
          </a:p>
          <a:p>
            <a:pPr marL="971550" lvl="1" indent="-5143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/>
              <a:t>Then at a decreasing rate (MPL down)</a:t>
            </a:r>
          </a:p>
          <a:p>
            <a:pPr marL="971550" lvl="1" indent="-5143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But later, it becomes negative (MPL &lt; 0)</a:t>
            </a:r>
          </a:p>
          <a:p>
            <a:pPr marL="971550" lvl="1" indent="-5143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/>
              <a:t>MRPL = W </a:t>
            </a:r>
            <a:r>
              <a:rPr lang="en-US" sz="2800" dirty="0" smtClean="0">
                <a:sym typeface="Wingdings" pitchFamily="2" charset="2"/>
              </a:rPr>
              <a:t> MRPL in zone 2 is the</a:t>
            </a:r>
            <a:r>
              <a:rPr lang="en-US" sz="2800" dirty="0" smtClean="0"/>
              <a:t> D</a:t>
            </a:r>
            <a:r>
              <a:rPr lang="en-US" sz="1500" dirty="0" smtClean="0"/>
              <a:t>L</a:t>
            </a: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endParaRPr lang="en-US" sz="2800" dirty="0" smtClean="0"/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Under IC, Y</a:t>
            </a:r>
            <a:r>
              <a:rPr lang="en-US" sz="15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 and L are restricted  </a:t>
            </a:r>
            <a:r>
              <a:rPr lang="en-US" sz="2800" dirty="0" smtClean="0"/>
              <a:t>MRPL ≠ VMPL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4662486" y="2998784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24048" y="5284800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latin typeface="+mj-lt"/>
                <a:ea typeface="+mj-ea"/>
                <a:cs typeface="+mj-cs"/>
              </a:rPr>
              <a:t>3.5 </a:t>
            </a:r>
            <a:r>
              <a:rPr lang="en-US" sz="4000" dirty="0" smtClean="0"/>
              <a:t>Demand in the long-run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214422"/>
            <a:ext cx="8991600" cy="54292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L &amp; K are </a:t>
            </a:r>
            <a:r>
              <a:rPr lang="en-US" sz="2800" smtClean="0"/>
              <a:t>both </a:t>
            </a:r>
            <a:r>
              <a:rPr lang="en-US" sz="2800" smtClean="0">
                <a:solidFill>
                  <a:srgbClr val="FF0000"/>
                </a:solidFill>
              </a:rPr>
              <a:t>variable</a:t>
            </a:r>
            <a:endParaRPr lang="en-US" sz="2800" dirty="0" smtClean="0">
              <a:solidFill>
                <a:srgbClr val="FF0000"/>
              </a:solidFill>
            </a:endParaRP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Y</a:t>
            </a:r>
            <a:r>
              <a:rPr lang="en-US" sz="1400" dirty="0" smtClean="0">
                <a:sym typeface="Wingdings" pitchFamily="2" charset="2"/>
              </a:rPr>
              <a:t>LR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800" dirty="0" smtClean="0">
                <a:sym typeface="Wingdings" pitchFamily="2" charset="2"/>
              </a:rPr>
              <a:t>= </a:t>
            </a:r>
            <a:r>
              <a:rPr lang="en-US" sz="2800" i="1" dirty="0" smtClean="0">
                <a:sym typeface="Wingdings" pitchFamily="2" charset="2"/>
              </a:rPr>
              <a:t>f </a:t>
            </a:r>
            <a:r>
              <a:rPr lang="en-US" sz="2800" dirty="0" smtClean="0">
                <a:sym typeface="Wingdings" pitchFamily="2" charset="2"/>
              </a:rPr>
              <a:t>( L, K )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D</a:t>
            </a:r>
            <a:r>
              <a:rPr lang="en-US" sz="1500" dirty="0" smtClean="0"/>
              <a:t>L</a:t>
            </a:r>
            <a:r>
              <a:rPr lang="en-US" sz="2800" dirty="0" smtClean="0"/>
              <a:t>* indicates the L that firms employ at each W with L &amp; K variables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In introducing </a:t>
            </a:r>
            <a:r>
              <a:rPr lang="en-US" sz="2800" i="1" dirty="0" smtClean="0"/>
              <a:t>t</a:t>
            </a:r>
            <a:r>
              <a:rPr lang="en-US" sz="2800" dirty="0" smtClean="0"/>
              <a:t>, we can now think of </a:t>
            </a:r>
            <a:r>
              <a:rPr lang="en-US" sz="2800" dirty="0" smtClean="0">
                <a:solidFill>
                  <a:srgbClr val="FF0000"/>
                </a:solidFill>
              </a:rPr>
              <a:t>substitution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/>
              <a:t>Scale effect: ΔL as a result of ΔY (due to ΔW, Δcosts)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/>
              <a:t>Substitution effect: ΔL as a result of ΔRP (due to ΔW)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Consequence: D</a:t>
            </a:r>
            <a:r>
              <a:rPr lang="en-US" sz="1500" dirty="0" smtClean="0"/>
              <a:t>L</a:t>
            </a:r>
            <a:r>
              <a:rPr lang="en-US" sz="2800" dirty="0" smtClean="0"/>
              <a:t>* is </a:t>
            </a:r>
            <a:r>
              <a:rPr lang="en-US" sz="2800" dirty="0" smtClean="0">
                <a:solidFill>
                  <a:srgbClr val="FF0000"/>
                </a:solidFill>
              </a:rPr>
              <a:t>more elastic </a:t>
            </a:r>
            <a:r>
              <a:rPr lang="en-US" sz="2800" dirty="0" smtClean="0"/>
              <a:t>than D</a:t>
            </a:r>
            <a:r>
              <a:rPr lang="en-US" sz="1500" dirty="0" smtClean="0"/>
              <a:t>L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Other factors which make it even more elastic: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/>
              <a:t>D</a:t>
            </a:r>
            <a:r>
              <a:rPr lang="en-US" sz="1500" dirty="0" smtClean="0"/>
              <a:t>C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/>
              <a:t>Interactions K-L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400" dirty="0" smtClean="0"/>
              <a:t>Technology</a:t>
            </a:r>
            <a:endParaRPr kumimoji="0" lang="en-US" sz="2800" b="0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599</Words>
  <Application>Microsoft Office PowerPoint</Application>
  <PresentationFormat>Presentación en pantalla (4:3)</PresentationFormat>
  <Paragraphs>76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24</cp:revision>
  <dcterms:created xsi:type="dcterms:W3CDTF">2011-11-03T22:42:50Z</dcterms:created>
  <dcterms:modified xsi:type="dcterms:W3CDTF">2012-05-22T15:33:18Z</dcterms:modified>
</cp:coreProperties>
</file>