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AC5D5-7AA7-42A0-8282-86C15E811379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98E996-C126-4806-9185-66734CE8061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8E996-C126-4806-9185-66734CE8061D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8E996-C126-4806-9185-66734CE8061D}" type="slidenum">
              <a:rPr lang="es-ES" smtClean="0"/>
              <a:pPr/>
              <a:t>8</a:t>
            </a:fld>
            <a:endParaRPr lang="es-E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8E996-C126-4806-9185-66734CE8061D}" type="slidenum">
              <a:rPr lang="es-ES" smtClean="0"/>
              <a:pPr/>
              <a:t>9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2C02A-B707-4CF4-BF3C-4A029D2D74D5}" type="datetimeFigureOut">
              <a:rPr lang="es-ES" smtClean="0"/>
              <a:pPr/>
              <a:t>21/11/2012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92DE0-4A3C-4112-A587-6F2C9DD213F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3. The demand for labor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357298"/>
            <a:ext cx="9001156" cy="5500726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 smtClean="0"/>
              <a:t>3.1 The determinants:</a:t>
            </a:r>
          </a:p>
          <a:p>
            <a:pPr marL="400050" lvl="1" indent="0">
              <a:defRPr/>
            </a:pPr>
            <a:r>
              <a:rPr lang="en-US" dirty="0" smtClean="0"/>
              <a:t> Changes </a:t>
            </a:r>
            <a:r>
              <a:rPr lang="en-US" dirty="0" smtClean="0">
                <a:solidFill>
                  <a:srgbClr val="FF0000"/>
                </a:solidFill>
              </a:rPr>
              <a:t>on</a:t>
            </a:r>
            <a:r>
              <a:rPr lang="en-US" dirty="0" smtClean="0"/>
              <a:t> the curve </a:t>
            </a:r>
            <a:r>
              <a:rPr lang="en-US" dirty="0" smtClean="0">
                <a:sym typeface="Wingdings" pitchFamily="2" charset="2"/>
              </a:rPr>
              <a:t> wages (-)</a:t>
            </a:r>
            <a:endParaRPr lang="en-US" dirty="0" smtClean="0"/>
          </a:p>
          <a:p>
            <a:pPr marL="400050" lvl="1" indent="0">
              <a:defRPr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Shifts</a:t>
            </a:r>
            <a:r>
              <a:rPr lang="en-US" dirty="0" smtClean="0"/>
              <a:t> of the curve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ceteris paribus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:</a:t>
            </a:r>
          </a:p>
          <a:p>
            <a:pPr marL="800100" lvl="2" indent="0">
              <a:defRPr/>
            </a:pPr>
            <a:r>
              <a:rPr lang="en-US" dirty="0" smtClean="0"/>
              <a:t> D</a:t>
            </a:r>
            <a:r>
              <a:rPr lang="en-US" sz="1500" dirty="0" smtClean="0"/>
              <a:t>C </a:t>
            </a:r>
            <a:r>
              <a:rPr lang="en-US" dirty="0" smtClean="0"/>
              <a:t>(+)</a:t>
            </a:r>
          </a:p>
          <a:p>
            <a:pPr marL="800100" lvl="2" indent="0">
              <a:defRPr/>
            </a:pPr>
            <a:r>
              <a:rPr lang="en-US" dirty="0" smtClean="0"/>
              <a:t> Workers productivity (+)</a:t>
            </a:r>
          </a:p>
          <a:p>
            <a:pPr marL="800100" lvl="2" indent="0">
              <a:defRPr/>
            </a:pPr>
            <a:r>
              <a:rPr lang="en-US" dirty="0" smtClean="0"/>
              <a:t> No. of firms (+)</a:t>
            </a:r>
          </a:p>
          <a:p>
            <a:pPr marL="800100" lvl="2" indent="0">
              <a:defRPr/>
            </a:pPr>
            <a:r>
              <a:rPr lang="en-US" dirty="0" smtClean="0"/>
              <a:t> P</a:t>
            </a:r>
            <a:r>
              <a:rPr lang="en-US" sz="1500" dirty="0" smtClean="0"/>
              <a:t>K</a:t>
            </a:r>
            <a:r>
              <a:rPr lang="en-US" dirty="0" smtClean="0"/>
              <a:t>, P</a:t>
            </a:r>
            <a:r>
              <a:rPr lang="en-US" sz="1500" dirty="0" smtClean="0"/>
              <a:t>i </a:t>
            </a:r>
            <a:r>
              <a:rPr lang="en-US" dirty="0" smtClean="0"/>
              <a:t>(+ or -)</a:t>
            </a:r>
          </a:p>
          <a:p>
            <a:pPr marL="800100" lvl="2" indent="0">
              <a:defRPr/>
            </a:pPr>
            <a:r>
              <a:rPr lang="en-US" dirty="0" smtClean="0"/>
              <a:t> Other…</a:t>
            </a:r>
          </a:p>
          <a:p>
            <a:pPr marL="800100" lvl="2" indent="0">
              <a:defRPr/>
            </a:pPr>
            <a:endParaRPr lang="en-US" sz="1500" dirty="0" smtClean="0"/>
          </a:p>
          <a:p>
            <a:pPr marL="0" indent="0">
              <a:buNone/>
              <a:defRPr/>
            </a:pPr>
            <a:r>
              <a:rPr lang="en-US" sz="2800" dirty="0" smtClean="0"/>
              <a:t>The demand for labor (and for all other inputs) is a </a:t>
            </a:r>
            <a:r>
              <a:rPr lang="en-US" sz="2800" dirty="0" smtClean="0">
                <a:solidFill>
                  <a:srgbClr val="FF0000"/>
                </a:solidFill>
              </a:rPr>
              <a:t>derived</a:t>
            </a:r>
            <a:r>
              <a:rPr lang="en-US" sz="2800" dirty="0" smtClean="0"/>
              <a:t> demand–it derives from the demand for the product that helps produce</a:t>
            </a: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3.2 </a:t>
            </a:r>
            <a:r>
              <a:rPr lang="en-US" sz="4000" dirty="0" smtClean="0"/>
              <a:t>Profit maximization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357298"/>
            <a:ext cx="9001156" cy="5500726"/>
          </a:xfrm>
        </p:spPr>
        <p:txBody>
          <a:bodyPr>
            <a:normAutofit/>
          </a:bodyPr>
          <a:lstStyle/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Main assumption behind the D</a:t>
            </a:r>
            <a:r>
              <a:rPr lang="en-US" sz="1500" dirty="0" smtClean="0">
                <a:sym typeface="Wingdings" pitchFamily="2" charset="2"/>
              </a:rPr>
              <a:t>L </a:t>
            </a:r>
            <a:r>
              <a:rPr lang="en-US" sz="2800" dirty="0" smtClean="0">
                <a:sym typeface="Wingdings" pitchFamily="2" charset="2"/>
              </a:rPr>
              <a:t> profit max.</a:t>
            </a:r>
          </a:p>
          <a:p>
            <a:pPr marL="0" indent="0"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Classical assumption  firms are “price-takers”</a:t>
            </a:r>
          </a:p>
          <a:p>
            <a:pPr marL="400050" lvl="1" indent="0">
              <a:defRPr/>
            </a:pP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 Perfect competition</a:t>
            </a:r>
          </a:p>
          <a:p>
            <a:pPr marL="0" indent="0"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Decisions on production (what, how, how much)</a:t>
            </a:r>
          </a:p>
          <a:p>
            <a:pPr marL="0" indent="0"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D</a:t>
            </a:r>
            <a:r>
              <a:rPr lang="en-US" sz="1500" dirty="0" smtClean="0">
                <a:sym typeface="Wingdings" pitchFamily="2" charset="2"/>
              </a:rPr>
              <a:t>L  </a:t>
            </a:r>
            <a:r>
              <a:rPr lang="en-US" sz="2800" dirty="0" smtClean="0">
                <a:sym typeface="Wingdings" pitchFamily="2" charset="2"/>
              </a:rPr>
              <a:t>stems from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marginal</a:t>
            </a:r>
            <a:r>
              <a:rPr lang="en-US" sz="2800" dirty="0" smtClean="0">
                <a:sym typeface="Wingdings" pitchFamily="2" charset="2"/>
              </a:rPr>
              <a:t> changes</a:t>
            </a:r>
          </a:p>
          <a:p>
            <a:pPr marL="400050" lvl="1" indent="0">
              <a:defRPr/>
            </a:pPr>
            <a:r>
              <a:rPr lang="en-US" sz="2400" dirty="0" smtClean="0">
                <a:sym typeface="Wingdings" pitchFamily="2" charset="2"/>
              </a:rPr>
              <a:t> Decision flow  output level and optimal mix of inputs</a:t>
            </a:r>
          </a:p>
          <a:p>
            <a:pPr marL="400050" lvl="1" indent="0">
              <a:defRPr/>
            </a:pP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 Incremental</a:t>
            </a:r>
            <a:r>
              <a:rPr lang="en-US" sz="2400" dirty="0" smtClean="0">
                <a:sym typeface="Wingdings" pitchFamily="2" charset="2"/>
              </a:rPr>
              <a:t> decisions  how long?</a:t>
            </a:r>
          </a:p>
          <a:p>
            <a:pPr marL="0" indent="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357298"/>
            <a:ext cx="9001156" cy="5500726"/>
          </a:xfrm>
        </p:spPr>
        <p:txBody>
          <a:bodyPr>
            <a:normAutofit lnSpcReduction="10000"/>
          </a:bodyPr>
          <a:lstStyle/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Maximizing firm  expand output…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insofar as</a:t>
            </a:r>
          </a:p>
          <a:p>
            <a:pPr marL="400050" lvl="1" indent="0">
              <a:buNone/>
              <a:defRPr/>
            </a:pPr>
            <a:r>
              <a:rPr lang="en-US" sz="2400" dirty="0" smtClean="0">
                <a:sym typeface="Wingdings" pitchFamily="2" charset="2"/>
              </a:rPr>
              <a:t>MR &gt; MC  Y</a:t>
            </a:r>
            <a:r>
              <a:rPr lang="en-US" sz="1500" dirty="0" smtClean="0">
                <a:sym typeface="Wingdings" pitchFamily="2" charset="2"/>
              </a:rPr>
              <a:t>C</a:t>
            </a:r>
            <a:r>
              <a:rPr lang="en-US" sz="2400" dirty="0" smtClean="0">
                <a:sym typeface="Wingdings" pitchFamily="2" charset="2"/>
              </a:rPr>
              <a:t> up</a:t>
            </a:r>
          </a:p>
          <a:p>
            <a:pPr marL="400050" lvl="1" indent="0">
              <a:buNone/>
              <a:defRPr/>
            </a:pPr>
            <a:endParaRPr lang="en-US" sz="24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When will output be diminished?</a:t>
            </a:r>
          </a:p>
          <a:p>
            <a:pPr marL="400050" lvl="1" indent="0">
              <a:buNone/>
              <a:defRPr/>
            </a:pPr>
            <a:r>
              <a:rPr lang="en-US" sz="2400" dirty="0" smtClean="0">
                <a:sym typeface="Wingdings" pitchFamily="2" charset="2"/>
              </a:rPr>
              <a:t>MR &lt; MC  Y</a:t>
            </a:r>
            <a:r>
              <a:rPr lang="en-US" sz="1500" dirty="0" smtClean="0">
                <a:sym typeface="Wingdings" pitchFamily="2" charset="2"/>
              </a:rPr>
              <a:t>C</a:t>
            </a:r>
            <a:r>
              <a:rPr lang="en-US" sz="2400" dirty="0" smtClean="0">
                <a:sym typeface="Wingdings" pitchFamily="2" charset="2"/>
              </a:rPr>
              <a:t> down</a:t>
            </a:r>
          </a:p>
          <a:p>
            <a:pPr marL="400050" lvl="1" indent="0">
              <a:buNone/>
              <a:defRPr/>
            </a:pPr>
            <a:endParaRPr lang="en-US" sz="24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Equilibrium  MR = MC  Y</a:t>
            </a:r>
            <a:r>
              <a:rPr lang="en-US" sz="15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constant</a:t>
            </a:r>
          </a:p>
          <a:p>
            <a:pPr marL="0" indent="0"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For ΔY</a:t>
            </a:r>
            <a:r>
              <a:rPr lang="en-US" sz="15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 Δ inputs (L, K)  In terms of inputs:</a:t>
            </a:r>
          </a:p>
          <a:p>
            <a:pPr marL="400050" lvl="1" indent="0">
              <a:buNone/>
              <a:defRPr/>
            </a:pPr>
            <a:r>
              <a:rPr lang="en-US" sz="2400" dirty="0" smtClean="0">
                <a:sym typeface="Wingdings" pitchFamily="2" charset="2"/>
              </a:rPr>
              <a:t>MRPL &gt; MWC  L up</a:t>
            </a:r>
          </a:p>
          <a:p>
            <a:pPr marL="400050" lvl="1" indent="0">
              <a:buNone/>
              <a:defRPr/>
            </a:pPr>
            <a:r>
              <a:rPr lang="en-US" sz="2400" dirty="0" smtClean="0">
                <a:sym typeface="Wingdings" pitchFamily="2" charset="2"/>
              </a:rPr>
              <a:t>MRPL &lt; MWC  L down</a:t>
            </a:r>
          </a:p>
          <a:p>
            <a:pPr marL="400050" lvl="1" indent="0"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MRPL = MWC  L constant  profit maximization</a:t>
            </a:r>
          </a:p>
          <a:p>
            <a:pPr marL="400050" lvl="1" indent="0">
              <a:buNone/>
              <a:defRPr/>
            </a:pPr>
            <a:endParaRPr lang="en-US" sz="2400" dirty="0" smtClean="0">
              <a:sym typeface="Wingdings" pitchFamily="2" charset="2"/>
            </a:endParaRPr>
          </a:p>
          <a:p>
            <a:pPr marL="400050" lvl="1" indent="0">
              <a:buNone/>
              <a:defRPr/>
            </a:pPr>
            <a:endParaRPr lang="en-US" sz="15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3.2 </a:t>
            </a:r>
            <a:r>
              <a:rPr lang="en-US" sz="4000" dirty="0" smtClean="0"/>
              <a:t>Profit maximization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124744"/>
            <a:ext cx="9001156" cy="5256584"/>
          </a:xfrm>
        </p:spPr>
        <p:txBody>
          <a:bodyPr>
            <a:normAutofit/>
          </a:bodyPr>
          <a:lstStyle/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This flow of decisions will determine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how</a:t>
            </a:r>
            <a:r>
              <a:rPr lang="en-US" sz="2800" dirty="0" smtClean="0">
                <a:sym typeface="Wingdings" pitchFamily="2" charset="2"/>
              </a:rPr>
              <a:t> to increase or diminish production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marginally </a:t>
            </a:r>
          </a:p>
          <a:p>
            <a:pPr marL="400050" lvl="1" indent="0">
              <a:buNone/>
              <a:defRPr/>
            </a:pPr>
            <a:endParaRPr lang="en-US" sz="24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Therefore, whenever we employ 1 additional unit of L (or K), we will generate additional income for the output produced and sold</a:t>
            </a:r>
            <a:endParaRPr lang="en-US" sz="2400" dirty="0" smtClean="0">
              <a:sym typeface="Wingdings" pitchFamily="2" charset="2"/>
            </a:endParaRPr>
          </a:p>
          <a:p>
            <a:pPr marL="0" indent="0"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So, the MRPL is the multiplication of two terms:</a:t>
            </a:r>
          </a:p>
          <a:p>
            <a:pPr marL="400050" lvl="1" indent="0">
              <a:defRPr/>
            </a:pPr>
            <a:r>
              <a:rPr lang="en-US" sz="2000" dirty="0" smtClean="0">
                <a:sym typeface="Wingdings" pitchFamily="2" charset="2"/>
              </a:rPr>
              <a:t> Δ output (MPL)</a:t>
            </a:r>
          </a:p>
          <a:p>
            <a:pPr marL="400050" lvl="1" indent="0">
              <a:defRPr/>
            </a:pPr>
            <a:r>
              <a:rPr lang="en-US" sz="2000" dirty="0" smtClean="0">
                <a:sym typeface="Wingdings" pitchFamily="2" charset="2"/>
              </a:rPr>
              <a:t> Δ revenue for the additional unit of output, produced and sold (unit MRPL)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3.2 </a:t>
            </a:r>
            <a:r>
              <a:rPr lang="en-US" sz="4000" dirty="0" smtClean="0"/>
              <a:t>Profit maximization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124744"/>
            <a:ext cx="9001156" cy="525658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Some definitions:</a:t>
            </a:r>
          </a:p>
          <a:p>
            <a:pPr marL="0" indent="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MPL = ΔY/ΔL; with K fixed</a:t>
            </a: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MPK = ΔY/ΔK; with L fixed</a:t>
            </a:r>
          </a:p>
          <a:p>
            <a:pPr marL="0" indent="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unit MRPL  depends on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market conditions</a:t>
            </a:r>
          </a:p>
          <a:p>
            <a:pPr marL="400050" lvl="1" indent="0">
              <a:defRPr/>
            </a:pPr>
            <a:r>
              <a:rPr lang="en-US" sz="2400" dirty="0" smtClean="0">
                <a:sym typeface="Wingdings" pitchFamily="2" charset="2"/>
              </a:rPr>
              <a:t> Equal to </a:t>
            </a: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price</a:t>
            </a:r>
            <a:r>
              <a:rPr lang="en-US" sz="2400" dirty="0" smtClean="0">
                <a:sym typeface="Wingdings" pitchFamily="2" charset="2"/>
              </a:rPr>
              <a:t> of perfect competition (“price-takers”)</a:t>
            </a:r>
          </a:p>
          <a:p>
            <a:pPr marL="400050" lvl="1" indent="0">
              <a:defRPr/>
            </a:pPr>
            <a:endParaRPr lang="en-US" sz="24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MRPL = MPL x unit MRPL  also = MPL x P (in PC)</a:t>
            </a: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MRPK = MPK x unit MRPK  also = MPK x P (in PC)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3.2 </a:t>
            </a:r>
            <a:r>
              <a:rPr lang="en-US" sz="4000" dirty="0" smtClean="0"/>
              <a:t>Profit maximization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6373910" y="5157192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6516216" y="5661248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3.3 Demand in the short run: perfect competition (product market)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357298"/>
            <a:ext cx="9001156" cy="5500726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The “short run” assumption allows us to treat K as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fixed</a:t>
            </a: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PF</a:t>
            </a:r>
            <a:r>
              <a:rPr lang="en-US" sz="1400" dirty="0" smtClean="0">
                <a:sym typeface="Wingdings" pitchFamily="2" charset="2"/>
              </a:rPr>
              <a:t>SR</a:t>
            </a:r>
            <a:r>
              <a:rPr lang="en-US" sz="2800" dirty="0" smtClean="0">
                <a:sym typeface="Wingdings" pitchFamily="2" charset="2"/>
              </a:rPr>
              <a:t> = Y</a:t>
            </a:r>
            <a:r>
              <a:rPr lang="en-US" sz="1400" dirty="0" smtClean="0">
                <a:sym typeface="Wingdings" pitchFamily="2" charset="2"/>
              </a:rPr>
              <a:t>SR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800" dirty="0" smtClean="0">
                <a:sym typeface="Wingdings" pitchFamily="2" charset="2"/>
              </a:rPr>
              <a:t>= </a:t>
            </a:r>
            <a:r>
              <a:rPr lang="en-US" sz="2800" i="1" dirty="0" smtClean="0">
                <a:sym typeface="Wingdings" pitchFamily="2" charset="2"/>
              </a:rPr>
              <a:t>f </a:t>
            </a:r>
            <a:r>
              <a:rPr lang="en-US" sz="2800" dirty="0" smtClean="0">
                <a:sym typeface="Wingdings" pitchFamily="2" charset="2"/>
              </a:rPr>
              <a:t>( L, K )</a:t>
            </a:r>
          </a:p>
          <a:p>
            <a:pPr marL="0" indent="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In the short run, decisions by the firm regarding output and labor input are two sides of the same coin</a:t>
            </a:r>
          </a:p>
          <a:p>
            <a:pPr marL="0" indent="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The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only</a:t>
            </a:r>
            <a:r>
              <a:rPr lang="en-US" sz="2800" dirty="0" smtClean="0">
                <a:sym typeface="Wingdings" pitchFamily="2" charset="2"/>
              </a:rPr>
              <a:t> thing that matters in the short run is whether the output level should be altered (we know how to do it: with L)</a:t>
            </a:r>
          </a:p>
          <a:p>
            <a:pPr marL="0" indent="0">
              <a:buNone/>
              <a:defRPr/>
            </a:pPr>
            <a:endParaRPr lang="en-US" sz="15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endParaRPr lang="en-US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2485478" y="2492896"/>
            <a:ext cx="2143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3.3 Demand in the short run: perfect competition (product market)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357298"/>
            <a:ext cx="9001156" cy="550072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What can be deduced from the production function?</a:t>
            </a: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MPL = ΔY/ΔL</a:t>
            </a: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APL = Y/L</a:t>
            </a:r>
          </a:p>
          <a:p>
            <a:pPr marL="0" indent="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The relationships between Y, MPL, &amp; APL are important</a:t>
            </a: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When MPL &gt; APL  APL is growing</a:t>
            </a:r>
          </a:p>
          <a:p>
            <a:pPr marL="0" indent="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Production function (zones):</a:t>
            </a:r>
          </a:p>
          <a:p>
            <a:pPr marL="0" indent="0">
              <a:buNone/>
              <a:defRPr/>
            </a:pPr>
            <a:r>
              <a:rPr lang="en-US" sz="2800" smtClean="0">
                <a:sym typeface="Wingdings" pitchFamily="2" charset="2"/>
              </a:rPr>
              <a:t>1) </a:t>
            </a:r>
            <a:r>
              <a:rPr lang="en-US" sz="2800" dirty="0" smtClean="0">
                <a:sym typeface="Wingdings" pitchFamily="2" charset="2"/>
              </a:rPr>
              <a:t>Y grows,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growing </a:t>
            </a:r>
            <a:r>
              <a:rPr lang="en-US" sz="2800" dirty="0" smtClean="0">
                <a:sym typeface="Wingdings" pitchFamily="2" charset="2"/>
              </a:rPr>
              <a:t>rate (MPL &amp; APL grow)</a:t>
            </a:r>
            <a:endParaRPr lang="en-US" sz="28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2) Y grows,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falling</a:t>
            </a:r>
            <a:r>
              <a:rPr lang="en-US" sz="2800" dirty="0" smtClean="0">
                <a:sym typeface="Wingdings" pitchFamily="2" charset="2"/>
              </a:rPr>
              <a:t> rate (MPL falls and APL grows then falls)</a:t>
            </a: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3) Y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falls</a:t>
            </a:r>
            <a:r>
              <a:rPr lang="en-US" sz="2800" dirty="0" smtClean="0">
                <a:sym typeface="Wingdings" pitchFamily="2" charset="2"/>
              </a:rPr>
              <a:t> (MPL &lt; 0 and APL falls)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435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Why Y, MPL, &amp; APL behave like that?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Law of diminishing </a:t>
            </a:r>
            <a:r>
              <a:rPr lang="en-US" sz="2400" dirty="0" smtClean="0">
                <a:solidFill>
                  <a:srgbClr val="FF0000"/>
                </a:solidFill>
              </a:rPr>
              <a:t>returns (LDR)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Why MPL grows, falls, and then &lt; 0?</a:t>
            </a:r>
          </a:p>
          <a:p>
            <a:pPr>
              <a:buNone/>
            </a:pP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 smtClean="0"/>
              <a:t>It is </a:t>
            </a:r>
            <a:r>
              <a:rPr lang="en-US" sz="2800" dirty="0" smtClean="0">
                <a:solidFill>
                  <a:srgbClr val="FF0000"/>
                </a:solidFill>
              </a:rPr>
              <a:t>NOT</a:t>
            </a:r>
            <a:r>
              <a:rPr lang="en-US" sz="2800" dirty="0" smtClean="0"/>
              <a:t> that labor is now of less quality</a:t>
            </a:r>
          </a:p>
          <a:p>
            <a:pPr lvl="1"/>
            <a:r>
              <a:rPr lang="en-US" sz="2400" dirty="0" smtClean="0"/>
              <a:t>Labor is homogeneous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sz="2800" dirty="0" smtClean="0"/>
              <a:t>The fact is that, with </a:t>
            </a:r>
            <a:r>
              <a:rPr lang="en-US" sz="2800" i="1" dirty="0" smtClean="0"/>
              <a:t>t</a:t>
            </a:r>
            <a:r>
              <a:rPr lang="en-US" sz="2800" dirty="0" smtClean="0"/>
              <a:t>, a heavier burden will fall upon K</a:t>
            </a:r>
          </a:p>
          <a:p>
            <a:pPr lvl="1"/>
            <a:r>
              <a:rPr lang="en-US" sz="2400" dirty="0" smtClean="0"/>
              <a:t>L is becoming abundant in relation to K</a:t>
            </a:r>
          </a:p>
          <a:p>
            <a:pPr lvl="1"/>
            <a:r>
              <a:rPr lang="en-US" sz="2400" dirty="0" smtClean="0"/>
              <a:t>Loss of efficiency of L (APL falls)</a:t>
            </a:r>
            <a:endParaRPr lang="en-US" sz="24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814070" y="5284800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3.3 Demand in the short run: perfect competition (product market)</a:t>
            </a:r>
          </a:p>
        </p:txBody>
      </p:sp>
      <p:cxnSp>
        <p:nvCxnSpPr>
          <p:cNvPr id="11" name="10 Conector recto"/>
          <p:cNvCxnSpPr/>
          <p:nvPr/>
        </p:nvCxnSpPr>
        <p:spPr>
          <a:xfrm>
            <a:off x="5436096" y="5731668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Production zone (zone 2):</a:t>
            </a:r>
          </a:p>
          <a:p>
            <a:pPr>
              <a:buNone/>
            </a:pPr>
            <a:r>
              <a:rPr lang="en-US" sz="2800" dirty="0" smtClean="0"/>
              <a:t>From </a:t>
            </a:r>
            <a:r>
              <a:rPr lang="en-US" sz="2800" dirty="0" smtClean="0">
                <a:solidFill>
                  <a:srgbClr val="FF0000"/>
                </a:solidFill>
              </a:rPr>
              <a:t>LDR</a:t>
            </a:r>
            <a:r>
              <a:rPr lang="en-US" sz="2800" dirty="0" smtClean="0"/>
              <a:t> </a:t>
            </a:r>
            <a:r>
              <a:rPr lang="en-US" sz="2800" dirty="0" smtClean="0"/>
              <a:t>to max. of Y (max. of APK </a:t>
            </a:r>
            <a:r>
              <a:rPr lang="en-US" sz="2800" dirty="0" smtClean="0">
                <a:solidFill>
                  <a:srgbClr val="FF0000"/>
                </a:solidFill>
              </a:rPr>
              <a:t>also</a:t>
            </a:r>
            <a:r>
              <a:rPr lang="en-US" sz="2800" dirty="0" smtClean="0"/>
              <a:t>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Summing up: </a:t>
            </a:r>
          </a:p>
          <a:p>
            <a:r>
              <a:rPr lang="en-US" sz="2800" dirty="0" smtClean="0"/>
              <a:t>Firms will operate in </a:t>
            </a:r>
            <a:r>
              <a:rPr lang="en-US" sz="2800" dirty="0" smtClean="0">
                <a:solidFill>
                  <a:srgbClr val="FF0000"/>
                </a:solidFill>
              </a:rPr>
              <a:t>“zone 2”</a:t>
            </a:r>
          </a:p>
          <a:p>
            <a:pPr lvl="1"/>
            <a:r>
              <a:rPr lang="en-US" sz="2400" dirty="0" smtClean="0"/>
              <a:t>Successive ΔL will help increment efficiency</a:t>
            </a:r>
          </a:p>
          <a:p>
            <a:pPr lvl="1"/>
            <a:r>
              <a:rPr lang="en-US" sz="2400" dirty="0" smtClean="0"/>
              <a:t>Exception: monopoly</a:t>
            </a:r>
          </a:p>
          <a:p>
            <a:r>
              <a:rPr lang="en-US" sz="2800" dirty="0" smtClean="0"/>
              <a:t>Firms will not operate in either “zone 1” or “zone 3”:</a:t>
            </a:r>
          </a:p>
          <a:p>
            <a:pPr lvl="1"/>
            <a:r>
              <a:rPr lang="en-US" sz="2400" dirty="0" smtClean="0"/>
              <a:t>In 1 the efficiency of L &amp; K goes up (as do APL &amp; APK)</a:t>
            </a:r>
          </a:p>
          <a:p>
            <a:pPr lvl="1"/>
            <a:r>
              <a:rPr lang="en-US" sz="2400" dirty="0" smtClean="0"/>
              <a:t>Incentives for incrementing Y up until we reach zone 2</a:t>
            </a:r>
          </a:p>
          <a:p>
            <a:pPr lvl="1"/>
            <a:r>
              <a:rPr lang="en-US" sz="2400" dirty="0" smtClean="0"/>
              <a:t>In 3 the efficiency of L &amp; K falls (as do APL, APK, while MPL &lt; 0)</a:t>
            </a:r>
            <a:endParaRPr lang="en-US" sz="24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3.3 Demand in the short run: perfect competition (product market)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755</Words>
  <Application>Microsoft Office PowerPoint</Application>
  <PresentationFormat>Presentación en pantalla (4:3)</PresentationFormat>
  <Paragraphs>108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108</cp:revision>
  <dcterms:created xsi:type="dcterms:W3CDTF">2009-10-15T18:42:14Z</dcterms:created>
  <dcterms:modified xsi:type="dcterms:W3CDTF">2012-11-21T09:54:28Z</dcterms:modified>
</cp:coreProperties>
</file>