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4EBD9-882C-4F17-A44E-4B329649BDE1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F14BA-92ED-4EE2-8955-336B93D88A0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48EF2-074B-4D34-BA09-D06E5E8B6D5D}" type="datetimeFigureOut">
              <a:rPr lang="es-ES" smtClean="0"/>
              <a:pPr/>
              <a:t>27/10/2011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3DF5D-6035-4135-AF3E-EAC9B7120CA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285860"/>
            <a:ext cx="8858312" cy="5429288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sz="2800" dirty="0" smtClean="0"/>
              <a:t>We assume here that workers have decided to work</a:t>
            </a:r>
          </a:p>
          <a:p>
            <a:pPr marL="0" indent="0">
              <a:buNone/>
              <a:defRPr/>
            </a:pPr>
            <a:endParaRPr lang="en-US" sz="2800" dirty="0" smtClean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S</a:t>
            </a:r>
            <a:r>
              <a:rPr lang="en-US" sz="18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= </a:t>
            </a:r>
            <a:r>
              <a:rPr lang="en-US" sz="2800" i="1" dirty="0" smtClean="0">
                <a:sym typeface="Wingdings" pitchFamily="2" charset="2"/>
              </a:rPr>
              <a:t>g </a:t>
            </a:r>
            <a:r>
              <a:rPr lang="en-US" sz="2800" dirty="0" smtClean="0">
                <a:sym typeface="Wingdings" pitchFamily="2" charset="2"/>
              </a:rPr>
              <a:t>(W)  labor supplied given the changes in W</a:t>
            </a: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Relation (slope)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POSITIVE (?)</a:t>
            </a:r>
          </a:p>
          <a:p>
            <a:pPr marL="0" indent="0">
              <a:buNone/>
              <a:defRPr/>
            </a:pPr>
            <a:endParaRPr lang="en-US" sz="28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Changes in W  changes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upon </a:t>
            </a:r>
            <a:r>
              <a:rPr lang="en-US" sz="2800" dirty="0" smtClean="0">
                <a:sym typeface="Wingdings" pitchFamily="2" charset="2"/>
              </a:rPr>
              <a:t>the curve</a:t>
            </a: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Markets, firms, individuals</a:t>
            </a:r>
          </a:p>
          <a:p>
            <a:pPr marL="0" indent="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Also, changes in other factors / forces that affect S</a:t>
            </a:r>
            <a:r>
              <a:rPr lang="en-US" sz="1800" dirty="0" smtClean="0">
                <a:sym typeface="Wingdings" pitchFamily="2" charset="2"/>
              </a:rPr>
              <a:t>L </a:t>
            </a:r>
            <a:r>
              <a:rPr lang="en-US" sz="2800" dirty="0" smtClean="0">
                <a:sym typeface="Wingdings" pitchFamily="2" charset="2"/>
              </a:rPr>
              <a:t>(Y</a:t>
            </a:r>
            <a:r>
              <a:rPr lang="en-US" sz="1500" dirty="0" smtClean="0">
                <a:sym typeface="Wingdings" pitchFamily="2" charset="2"/>
              </a:rPr>
              <a:t>NOL</a:t>
            </a:r>
            <a:r>
              <a:rPr lang="en-US" sz="2800" dirty="0" smtClean="0">
                <a:sym typeface="Wingdings" pitchFamily="2" charset="2"/>
              </a:rPr>
              <a:t>, work-leisure preferences, interest rate, etc.) 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shifts </a:t>
            </a:r>
            <a:r>
              <a:rPr lang="en-US" sz="2800" dirty="0" smtClean="0">
                <a:sym typeface="Wingdings" pitchFamily="2" charset="2"/>
              </a:rPr>
              <a:t>of the curve (</a:t>
            </a:r>
            <a:r>
              <a:rPr lang="en-US" sz="2800" i="1" dirty="0" smtClean="0">
                <a:sym typeface="Wingdings" pitchFamily="2" charset="2"/>
              </a:rPr>
              <a:t>ceteris paribus</a:t>
            </a:r>
            <a:r>
              <a:rPr lang="en-US" sz="2800" dirty="0" smtClean="0">
                <a:sym typeface="Wingdings" pitchFamily="2" charset="2"/>
              </a:rPr>
              <a:t>)</a:t>
            </a:r>
            <a:endParaRPr lang="en-US" sz="2800" dirty="0" smtClean="0"/>
          </a:p>
          <a:p>
            <a:pPr marL="0" indent="0">
              <a:buNone/>
              <a:defRPr/>
            </a:pPr>
            <a:endParaRPr lang="en-US" sz="28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23528" y="71414"/>
            <a:ext cx="8507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2.4 </a:t>
            </a:r>
            <a:r>
              <a:rPr lang="en-US" sz="4000" dirty="0" smtClean="0"/>
              <a:t>The functioning of the LM: Supply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485778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800" dirty="0" smtClean="0"/>
              <a:t>Market S</a:t>
            </a:r>
            <a:r>
              <a:rPr lang="en-US" sz="1500" dirty="0" smtClean="0"/>
              <a:t>L</a:t>
            </a:r>
            <a:r>
              <a:rPr lang="en-US" sz="2800" dirty="0" smtClean="0"/>
              <a:t> curve: positive slope</a:t>
            </a:r>
          </a:p>
          <a:p>
            <a:pPr marL="400050" lvl="1" indent="0">
              <a:defRPr/>
            </a:pPr>
            <a:r>
              <a:rPr lang="en-US" sz="2400" dirty="0" smtClean="0"/>
              <a:t> Higher W larger supply</a:t>
            </a:r>
          </a:p>
          <a:p>
            <a:pPr marL="400050" lvl="1" indent="0">
              <a:buNone/>
              <a:defRPr/>
            </a:pPr>
            <a:endParaRPr lang="en-US" sz="2400" dirty="0" smtClean="0"/>
          </a:p>
          <a:p>
            <a:pPr marL="0" indent="0">
              <a:buNone/>
              <a:defRPr/>
            </a:pPr>
            <a:r>
              <a:rPr lang="en-US" sz="2800" dirty="0" smtClean="0"/>
              <a:t>S</a:t>
            </a:r>
            <a:r>
              <a:rPr lang="en-US" sz="1500" dirty="0" smtClean="0"/>
              <a:t>L</a:t>
            </a:r>
            <a:r>
              <a:rPr lang="en-US" sz="2800" dirty="0" smtClean="0"/>
              <a:t> curve faced by the </a:t>
            </a:r>
            <a:r>
              <a:rPr lang="en-US" sz="2800" dirty="0" smtClean="0"/>
              <a:t>firm: </a:t>
            </a:r>
            <a:r>
              <a:rPr lang="en-US" sz="2800" dirty="0" smtClean="0"/>
              <a:t>horizontal</a:t>
            </a:r>
          </a:p>
          <a:p>
            <a:pPr marL="400050" lvl="1" indent="0">
              <a:defRPr/>
            </a:pPr>
            <a:r>
              <a:rPr lang="en-US" sz="2400" dirty="0" smtClean="0"/>
              <a:t> Firms and individuals are “wage-takers”</a:t>
            </a:r>
          </a:p>
          <a:p>
            <a:pPr marL="400050" lvl="1" indent="0">
              <a:buNone/>
              <a:defRPr/>
            </a:pPr>
            <a:endParaRPr lang="en-US" sz="2400" dirty="0" smtClean="0"/>
          </a:p>
          <a:p>
            <a:pPr marL="0" indent="0">
              <a:buNone/>
              <a:defRPr/>
            </a:pPr>
            <a:r>
              <a:rPr lang="en-US" sz="2800" dirty="0" smtClean="0"/>
              <a:t>Individual S</a:t>
            </a:r>
            <a:r>
              <a:rPr lang="en-US" sz="1500" dirty="0" smtClean="0"/>
              <a:t>L</a:t>
            </a:r>
            <a:r>
              <a:rPr lang="en-US" sz="2800" dirty="0" smtClean="0"/>
              <a:t> curve: backward-bending</a:t>
            </a:r>
          </a:p>
          <a:p>
            <a:pPr marL="400050" lvl="1" indent="0">
              <a:defRPr/>
            </a:pPr>
            <a:r>
              <a:rPr lang="en-US" sz="2400" dirty="0" smtClean="0"/>
              <a:t> Income effect and substitution effect</a:t>
            </a:r>
          </a:p>
          <a:p>
            <a:pPr marL="400050" lvl="1" indent="0">
              <a:defRPr/>
            </a:pPr>
            <a:r>
              <a:rPr lang="en-US" sz="2400" dirty="0" smtClean="0"/>
              <a:t> Inflection point changes from person to person</a:t>
            </a:r>
          </a:p>
          <a:p>
            <a:pPr marL="0" indent="0">
              <a:buNone/>
              <a:defRPr/>
            </a:pPr>
            <a:endParaRPr lang="en-US" sz="28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23528" y="71414"/>
            <a:ext cx="8507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2.4 </a:t>
            </a:r>
            <a:r>
              <a:rPr lang="en-US" sz="4000" dirty="0" smtClean="0"/>
              <a:t>The functioning of the LM: Supply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5007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en-US" sz="2800" dirty="0" smtClean="0"/>
              <a:t>Graphically: intersection of D</a:t>
            </a:r>
            <a:r>
              <a:rPr lang="en-US" sz="1500" dirty="0" smtClean="0"/>
              <a:t>L</a:t>
            </a:r>
            <a:r>
              <a:rPr lang="en-US" sz="2800" dirty="0" smtClean="0"/>
              <a:t> and S</a:t>
            </a:r>
            <a:r>
              <a:rPr lang="en-US" sz="1500" dirty="0" smtClean="0"/>
              <a:t>L  </a:t>
            </a:r>
            <a:r>
              <a:rPr lang="en-US" sz="2600" dirty="0" smtClean="0"/>
              <a:t>curves</a:t>
            </a:r>
            <a:endParaRPr lang="en-US" sz="1500" dirty="0" smtClean="0"/>
          </a:p>
          <a:p>
            <a:pPr marL="0" indent="0"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Intersection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n-US" sz="2800" dirty="0" smtClean="0">
                <a:solidFill>
                  <a:srgbClr val="FF0000"/>
                </a:solidFill>
              </a:rPr>
              <a:t> equilibrium</a:t>
            </a:r>
          </a:p>
          <a:p>
            <a:pPr marL="0" indent="0">
              <a:buNone/>
              <a:defRPr/>
            </a:pPr>
            <a:r>
              <a:rPr lang="en-US" sz="2800" dirty="0" smtClean="0"/>
              <a:t>In disequilibrium </a:t>
            </a:r>
            <a:r>
              <a:rPr lang="en-US" sz="2800" dirty="0" smtClean="0">
                <a:sym typeface="Wingdings" pitchFamily="2" charset="2"/>
              </a:rPr>
              <a:t> the are forces which move us back to eq.</a:t>
            </a:r>
          </a:p>
          <a:p>
            <a:pPr marL="400050" lvl="1" indent="0">
              <a:defRPr/>
            </a:pPr>
            <a:r>
              <a:rPr lang="en-US" sz="2400" dirty="0" smtClean="0">
                <a:sym typeface="Wingdings" pitchFamily="2" charset="2"/>
              </a:rPr>
              <a:t> If ES, downward pressure on W</a:t>
            </a:r>
          </a:p>
          <a:p>
            <a:pPr marL="400050" lvl="1" indent="0">
              <a:defRPr/>
            </a:pPr>
            <a:r>
              <a:rPr lang="en-US" sz="2400" dirty="0" smtClean="0">
                <a:sym typeface="Wingdings" pitchFamily="2" charset="2"/>
              </a:rPr>
              <a:t> If ED, upward pressure on W</a:t>
            </a:r>
          </a:p>
          <a:p>
            <a:pPr marL="400050" lvl="1" indent="0">
              <a:buNone/>
              <a:defRPr/>
            </a:pPr>
            <a:endParaRPr lang="en-US" sz="24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Disturbance of equilibrium: other changes other than W can shift the eq.  shifts of curves</a:t>
            </a:r>
          </a:p>
          <a:p>
            <a:pPr marL="0" indent="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E.g. D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up and S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down at the same time  W up (construction workers, black death)</a:t>
            </a:r>
          </a:p>
          <a:p>
            <a:pPr marL="0" indent="0">
              <a:buNone/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sym typeface="Wingdings" pitchFamily="2" charset="2"/>
              </a:rPr>
              <a:t>Adjustments are not usually immediate: training costs, geography, etc.. (employee), search and training (employer). Other: laws, institutions, or customs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23528" y="71414"/>
            <a:ext cx="8507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2.4 </a:t>
            </a:r>
            <a:r>
              <a:rPr lang="en-US" sz="4000" dirty="0" smtClean="0"/>
              <a:t>The functioning of the LM: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Wage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determination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Presentación en pantalla (4:3)</PresentationFormat>
  <Paragraphs>36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3</cp:revision>
  <dcterms:created xsi:type="dcterms:W3CDTF">2011-10-20T17:40:50Z</dcterms:created>
  <dcterms:modified xsi:type="dcterms:W3CDTF">2011-10-27T15:49:08Z</dcterms:modified>
</cp:coreProperties>
</file>