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0" r:id="rId3"/>
    <p:sldId id="261" r:id="rId4"/>
    <p:sldId id="262" r:id="rId5"/>
    <p:sldId id="264" r:id="rId6"/>
    <p:sldId id="263" r:id="rId7"/>
    <p:sldId id="265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DD1F0-6923-477D-AAFE-4FF7A18B56E9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E8C72-FC1C-4C73-A897-DB37D46CB45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34F51-1379-4FAC-8B1E-838ED7A802AA}" type="datetimeFigureOut">
              <a:rPr lang="es-ES" smtClean="0"/>
              <a:pPr/>
              <a:t>24/04/2012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5F117-88A2-4170-83CF-E07864F07D0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2.3 Real and nominal wages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357298"/>
            <a:ext cx="8715436" cy="4900634"/>
          </a:xfrm>
        </p:spPr>
        <p:txBody>
          <a:bodyPr>
            <a:normAutofit/>
          </a:bodyPr>
          <a:lstStyle/>
          <a:p>
            <a:pPr marL="0" indent="0">
              <a:defRPr/>
            </a:pPr>
            <a:r>
              <a:rPr lang="en-US" sz="2800" dirty="0" smtClean="0"/>
              <a:t> Actions of employers (buyers) and employees (sellers) determine wages (prices)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These prices act as </a:t>
            </a:r>
            <a:r>
              <a:rPr lang="en-US" sz="2800" dirty="0" smtClean="0">
                <a:solidFill>
                  <a:srgbClr val="FF0000"/>
                </a:solidFill>
              </a:rPr>
              <a:t>signals</a:t>
            </a:r>
            <a:r>
              <a:rPr lang="en-US" sz="2800" dirty="0" smtClean="0"/>
              <a:t> or incentives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Part of the worker's income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buNone/>
              <a:defRPr/>
            </a:pPr>
            <a:r>
              <a:rPr lang="en-US" sz="2800" dirty="0" smtClean="0"/>
              <a:t>Total compensation = wage + fringe benefits</a:t>
            </a:r>
          </a:p>
          <a:p>
            <a:pPr marL="0" indent="0">
              <a:buNone/>
              <a:defRPr/>
            </a:pPr>
            <a:r>
              <a:rPr lang="en-US" sz="2800" dirty="0" smtClean="0"/>
              <a:t>Total income = total compensation + other income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357298"/>
            <a:ext cx="8715436" cy="4900634"/>
          </a:xfrm>
        </p:spPr>
        <p:txBody>
          <a:bodyPr>
            <a:normAutofit/>
          </a:bodyPr>
          <a:lstStyle/>
          <a:p>
            <a:pPr marL="0" indent="0">
              <a:defRPr/>
            </a:pPr>
            <a:r>
              <a:rPr lang="en-US" sz="2800" dirty="0" smtClean="0"/>
              <a:t> Wages (Definition): price of labor services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Nominal wages, expressed in monetary units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Real wages, expressed in units of another good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Prices faced by consumers: CPI (base year = 100)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Real wages (t) = [nominal wage (t) / CPI (t)]</a:t>
            </a:r>
          </a:p>
          <a:p>
            <a:pPr marL="0" indent="0">
              <a:defRPr/>
            </a:pPr>
            <a:endParaRPr lang="en-US" sz="2800" dirty="0"/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2.3 Real and nominal wages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323528" y="71414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2.4 </a:t>
            </a:r>
            <a:r>
              <a:rPr lang="en-US" sz="4000" dirty="0" smtClean="0"/>
              <a:t>The functioning of the labor market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4900634"/>
          </a:xfrm>
        </p:spPr>
        <p:txBody>
          <a:bodyPr>
            <a:normAutofit/>
          </a:bodyPr>
          <a:lstStyle/>
          <a:p>
            <a:pPr marL="0" indent="0">
              <a:defRPr/>
            </a:pPr>
            <a:r>
              <a:rPr lang="es-ES" sz="2800" dirty="0" smtClean="0"/>
              <a:t> </a:t>
            </a:r>
            <a:r>
              <a:rPr lang="en-US" sz="2800" dirty="0" smtClean="0"/>
              <a:t>The LM is one of the three major markets in which firms operate (others: financial and product)</a:t>
            </a:r>
            <a:endParaRPr lang="es-ES" sz="2800" dirty="0" smtClean="0"/>
          </a:p>
          <a:p>
            <a:pPr marL="0" indent="0">
              <a:defRPr/>
            </a:pPr>
            <a:endParaRPr lang="es-ES" sz="2800" dirty="0"/>
          </a:p>
          <a:p>
            <a:pPr marL="0" indent="0">
              <a:defRPr/>
            </a:pPr>
            <a:r>
              <a:rPr lang="es-ES" sz="2800" dirty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Demand: </a:t>
            </a:r>
            <a:r>
              <a:rPr lang="en-US" sz="2800" dirty="0" smtClean="0"/>
              <a:t>decisions in terms of employment will be affected by what happens in other markets</a:t>
            </a:r>
            <a:endParaRPr lang="es-ES" sz="2800" dirty="0" smtClean="0"/>
          </a:p>
          <a:p>
            <a:pPr marL="0" indent="0">
              <a:defRPr/>
            </a:pPr>
            <a:endParaRPr lang="es-ES" sz="2800" dirty="0"/>
          </a:p>
          <a:p>
            <a:pPr marL="0" indent="0">
              <a:defRPr/>
            </a:pPr>
            <a:r>
              <a:rPr lang="es-E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Supply: </a:t>
            </a:r>
            <a:r>
              <a:rPr lang="en-US" sz="2800" dirty="0" smtClean="0"/>
              <a:t>decisions about how much to work (or if working or not) should consider time’s alternative uses</a:t>
            </a:r>
            <a:endParaRPr lang="es-ES" sz="2800" dirty="0" smtClean="0"/>
          </a:p>
          <a:p>
            <a:pPr marL="0" indent="0">
              <a:defRPr/>
            </a:pPr>
            <a:endParaRPr lang="es-ES" sz="2800" dirty="0"/>
          </a:p>
          <a:p>
            <a:pPr marL="0" indent="0">
              <a:defRPr/>
            </a:pPr>
            <a:r>
              <a:rPr lang="es-E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Wage Determination: </a:t>
            </a:r>
            <a:r>
              <a:rPr lang="en-US" sz="2800" dirty="0" smtClean="0"/>
              <a:t>supply and demand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4900634"/>
          </a:xfrm>
        </p:spPr>
        <p:txBody>
          <a:bodyPr>
            <a:noAutofit/>
          </a:bodyPr>
          <a:lstStyle/>
          <a:p>
            <a:pPr marL="0" indent="0">
              <a:defRPr/>
            </a:pPr>
            <a:r>
              <a:rPr lang="en-US" sz="2800" dirty="0" smtClean="0"/>
              <a:t> Companies combine factors of production to produce goods and services that are sold in the product market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The output and the combination of factors depend on:</a:t>
            </a:r>
          </a:p>
          <a:p>
            <a:pPr marL="400050" lvl="1" indent="0">
              <a:defRPr/>
            </a:pPr>
            <a:r>
              <a:rPr lang="en-US" dirty="0" smtClean="0"/>
              <a:t> Demand for the product</a:t>
            </a:r>
          </a:p>
          <a:p>
            <a:pPr marL="400050" lvl="1" indent="0">
              <a:defRPr/>
            </a:pPr>
            <a:r>
              <a:rPr lang="en-US" dirty="0" smtClean="0"/>
              <a:t> K &amp; L available</a:t>
            </a:r>
          </a:p>
          <a:p>
            <a:pPr marL="400050" lvl="1" indent="0">
              <a:defRPr/>
            </a:pPr>
            <a:r>
              <a:rPr lang="en-US" dirty="0" smtClean="0"/>
              <a:t> Technology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Study of labor demand: how a change in these factors affects the amount of employees (or hours worked)</a:t>
            </a:r>
            <a:endParaRPr lang="en-US" sz="28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23528" y="71414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2.4 </a:t>
            </a:r>
            <a:r>
              <a:rPr lang="en-US" sz="4000" dirty="0" smtClean="0"/>
              <a:t>The functioning of the LM: Demand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285860"/>
            <a:ext cx="9001156" cy="542928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800" dirty="0" smtClean="0"/>
              <a:t>Different levels of wages determine different levels of employment </a:t>
            </a:r>
            <a:r>
              <a:rPr lang="en-US" sz="2800" dirty="0" smtClean="0">
                <a:sym typeface="Wingdings" pitchFamily="2" charset="2"/>
              </a:rPr>
              <a:t> graphically: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labor demand curve</a:t>
            </a:r>
          </a:p>
          <a:p>
            <a:pPr marL="0" indent="0">
              <a:buNone/>
              <a:defRPr/>
            </a:pPr>
            <a:endParaRPr lang="en-US" sz="28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D</a:t>
            </a:r>
            <a:r>
              <a:rPr lang="en-US" sz="1600" dirty="0" smtClean="0">
                <a:sym typeface="Wingdings" pitchFamily="2" charset="2"/>
              </a:rPr>
              <a:t>L</a:t>
            </a:r>
            <a:r>
              <a:rPr lang="en-US" sz="2600" dirty="0" smtClean="0">
                <a:sym typeface="Wingdings" pitchFamily="2" charset="2"/>
              </a:rPr>
              <a:t> = </a:t>
            </a:r>
            <a:r>
              <a:rPr lang="en-US" sz="2600" i="1" dirty="0" smtClean="0">
                <a:sym typeface="Wingdings" pitchFamily="2" charset="2"/>
              </a:rPr>
              <a:t>f </a:t>
            </a:r>
            <a:r>
              <a:rPr lang="en-US" sz="2600" dirty="0" smtClean="0">
                <a:sym typeface="Wingdings" pitchFamily="2" charset="2"/>
              </a:rPr>
              <a:t>(W)  labor demanded given the changes in W</a:t>
            </a:r>
          </a:p>
          <a:p>
            <a:pPr marL="0" indent="0">
              <a:buNone/>
              <a:defRPr/>
            </a:pPr>
            <a:r>
              <a:rPr lang="en-US" sz="2600" dirty="0" smtClean="0">
                <a:sym typeface="Wingdings" pitchFamily="2" charset="2"/>
              </a:rPr>
              <a:t>Relation (slope) </a:t>
            </a: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NEGATIVE</a:t>
            </a:r>
          </a:p>
          <a:p>
            <a:pPr marL="0" indent="0">
              <a:buNone/>
              <a:defRPr/>
            </a:pPr>
            <a:endParaRPr lang="en-US" sz="26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600" dirty="0" smtClean="0">
                <a:sym typeface="Wingdings" pitchFamily="2" charset="2"/>
              </a:rPr>
              <a:t>Changes in W  changes </a:t>
            </a: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upon </a:t>
            </a:r>
            <a:r>
              <a:rPr lang="en-US" sz="2600" dirty="0" smtClean="0">
                <a:sym typeface="Wingdings" pitchFamily="2" charset="2"/>
              </a:rPr>
              <a:t>the curve</a:t>
            </a:r>
          </a:p>
          <a:p>
            <a:pPr marL="0" indent="0">
              <a:buNone/>
              <a:defRPr/>
            </a:pPr>
            <a:endParaRPr lang="en-US" sz="26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600" dirty="0" smtClean="0">
                <a:sym typeface="Wingdings" pitchFamily="2" charset="2"/>
              </a:rPr>
              <a:t>Also, changes in other factors / forces that affect D</a:t>
            </a:r>
            <a:r>
              <a:rPr lang="en-US" sz="1600" dirty="0" smtClean="0">
                <a:sym typeface="Wingdings" pitchFamily="2" charset="2"/>
              </a:rPr>
              <a:t>L </a:t>
            </a:r>
            <a:r>
              <a:rPr lang="en-US" sz="2600" dirty="0" smtClean="0">
                <a:sym typeface="Wingdings" pitchFamily="2" charset="2"/>
              </a:rPr>
              <a:t>(D</a:t>
            </a:r>
            <a:r>
              <a:rPr lang="en-US" sz="1600" dirty="0" smtClean="0">
                <a:sym typeface="Wingdings" pitchFamily="2" charset="2"/>
              </a:rPr>
              <a:t>C</a:t>
            </a:r>
            <a:r>
              <a:rPr lang="en-US" sz="2600" dirty="0" smtClean="0">
                <a:sym typeface="Wingdings" pitchFamily="2" charset="2"/>
              </a:rPr>
              <a:t>, P</a:t>
            </a:r>
            <a:r>
              <a:rPr lang="en-US" sz="1600" dirty="0" smtClean="0">
                <a:sym typeface="Wingdings" pitchFamily="2" charset="2"/>
              </a:rPr>
              <a:t>K</a:t>
            </a:r>
            <a:r>
              <a:rPr lang="en-US" sz="2600" dirty="0" smtClean="0">
                <a:sym typeface="Wingdings" pitchFamily="2" charset="2"/>
              </a:rPr>
              <a:t>, P</a:t>
            </a:r>
            <a:r>
              <a:rPr lang="en-US" sz="1600" dirty="0" smtClean="0">
                <a:sym typeface="Wingdings" pitchFamily="2" charset="2"/>
              </a:rPr>
              <a:t>i</a:t>
            </a:r>
            <a:r>
              <a:rPr lang="en-US" sz="2600" dirty="0" smtClean="0">
                <a:sym typeface="Wingdings" pitchFamily="2" charset="2"/>
              </a:rPr>
              <a:t>, no. </a:t>
            </a:r>
            <a:r>
              <a:rPr lang="en-US" sz="2600" dirty="0" smtClean="0">
                <a:sym typeface="Wingdings" pitchFamily="2" charset="2"/>
              </a:rPr>
              <a:t>of firms</a:t>
            </a:r>
            <a:r>
              <a:rPr lang="en-US" sz="2600" dirty="0" smtClean="0">
                <a:sym typeface="Wingdings" pitchFamily="2" charset="2"/>
              </a:rPr>
              <a:t>, productivity of workers, etc.)  </a:t>
            </a: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shifts </a:t>
            </a:r>
            <a:r>
              <a:rPr lang="en-US" sz="2600" dirty="0" smtClean="0">
                <a:sym typeface="Wingdings" pitchFamily="2" charset="2"/>
              </a:rPr>
              <a:t>of the curve (</a:t>
            </a:r>
            <a:r>
              <a:rPr lang="en-US" sz="2600" i="1" dirty="0" smtClean="0">
                <a:sym typeface="Wingdings" pitchFamily="2" charset="2"/>
              </a:rPr>
              <a:t>ceteris paribus</a:t>
            </a:r>
            <a:r>
              <a:rPr lang="en-US" sz="2600" dirty="0" smtClean="0">
                <a:sym typeface="Wingdings" pitchFamily="2" charset="2"/>
              </a:rPr>
              <a:t>)</a:t>
            </a:r>
            <a:endParaRPr lang="en-US" sz="28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23528" y="71414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2.4 </a:t>
            </a:r>
            <a:r>
              <a:rPr lang="en-US" sz="4000" dirty="0" smtClean="0"/>
              <a:t>The functioning of the LM: Demand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285860"/>
            <a:ext cx="8858312" cy="5429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n-US" sz="2800" dirty="0" smtClean="0"/>
              <a:t>Change in (real) wages: how it affects the no. of employees?</a:t>
            </a:r>
          </a:p>
          <a:p>
            <a:pPr marL="0" indent="0">
              <a:defRPr/>
            </a:pPr>
            <a:endParaRPr lang="en-US" sz="2800" dirty="0" smtClean="0"/>
          </a:p>
          <a:p>
            <a:pPr marL="514350" indent="-514350">
              <a:buAutoNum type="arabicParenR"/>
              <a:defRPr/>
            </a:pPr>
            <a:r>
              <a:rPr lang="en-US" sz="2800" dirty="0" smtClean="0"/>
              <a:t>If W up </a:t>
            </a:r>
            <a:r>
              <a:rPr lang="en-US" sz="2800" dirty="0" smtClean="0">
                <a:sym typeface="Wingdings" pitchFamily="2" charset="2"/>
              </a:rPr>
              <a:t> costs up  P</a:t>
            </a:r>
            <a:r>
              <a:rPr lang="en-US" sz="16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up  D</a:t>
            </a:r>
            <a:r>
              <a:rPr lang="en-US" sz="16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down  Y</a:t>
            </a:r>
            <a:r>
              <a:rPr lang="en-US" sz="16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down  D</a:t>
            </a:r>
            <a:r>
              <a:rPr lang="en-US" sz="16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down</a:t>
            </a:r>
          </a:p>
          <a:p>
            <a:pPr marL="514350" indent="-51435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514350" indent="-514350">
              <a:buNone/>
              <a:defRPr/>
            </a:pPr>
            <a:r>
              <a:rPr lang="en-US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Scale effect: </a:t>
            </a:r>
            <a:r>
              <a:rPr lang="en-US" sz="2800" dirty="0" smtClean="0">
                <a:sym typeface="Wingdings" pitchFamily="2" charset="2"/>
              </a:rPr>
              <a:t>employment effect of a change in the scale of production ... but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also ...</a:t>
            </a:r>
          </a:p>
          <a:p>
            <a:pPr marL="514350" indent="-51435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531813" indent="-531813">
              <a:buAutoNum type="arabicParenR" startAt="2"/>
              <a:defRPr/>
            </a:pPr>
            <a:r>
              <a:rPr lang="en-US" sz="2800" dirty="0" smtClean="0">
                <a:sym typeface="Wingdings" pitchFamily="2" charset="2"/>
              </a:rPr>
              <a:t>If W up  D</a:t>
            </a:r>
            <a:r>
              <a:rPr lang="en-US" sz="1600" dirty="0" smtClean="0">
                <a:sym typeface="Wingdings" pitchFamily="2" charset="2"/>
              </a:rPr>
              <a:t>K</a:t>
            </a:r>
            <a:r>
              <a:rPr lang="en-US" sz="2800" dirty="0" smtClean="0">
                <a:sym typeface="Wingdings" pitchFamily="2" charset="2"/>
              </a:rPr>
              <a:t> up (with P</a:t>
            </a:r>
            <a:r>
              <a:rPr lang="en-US" sz="1600" dirty="0" smtClean="0">
                <a:sym typeface="Wingdings" pitchFamily="2" charset="2"/>
              </a:rPr>
              <a:t>K</a:t>
            </a:r>
            <a:r>
              <a:rPr lang="en-US" sz="2800" dirty="0" smtClean="0">
                <a:sym typeface="Wingdings" pitchFamily="2" charset="2"/>
              </a:rPr>
              <a:t> fixed)  new technology </a:t>
            </a:r>
          </a:p>
          <a:p>
            <a:pPr marL="531813" indent="-531813">
              <a:buNone/>
              <a:defRPr/>
            </a:pPr>
            <a:r>
              <a:rPr lang="en-US" sz="2800" dirty="0" smtClean="0">
                <a:sym typeface="Wingdings" pitchFamily="2" charset="2"/>
              </a:rPr>
              <a:t>	D</a:t>
            </a:r>
            <a:r>
              <a:rPr lang="en-US" sz="16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down</a:t>
            </a:r>
          </a:p>
          <a:p>
            <a:pPr marL="531813" indent="-531813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531813" indent="-531813">
              <a:buNone/>
              <a:defRPr/>
            </a:pPr>
            <a:r>
              <a:rPr lang="en-US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Substitution effect: </a:t>
            </a:r>
            <a:r>
              <a:rPr lang="en-US" sz="2800" dirty="0" smtClean="0">
                <a:sym typeface="Wingdings" pitchFamily="2" charset="2"/>
              </a:rPr>
              <a:t>employment effect of a change in relative prices</a:t>
            </a:r>
            <a:endParaRPr lang="en-US" sz="28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23528" y="71414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2.4 </a:t>
            </a:r>
            <a:r>
              <a:rPr lang="en-US" sz="4000" dirty="0" smtClean="0"/>
              <a:t>The functioning of the LM: Demand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285860"/>
            <a:ext cx="8858312" cy="5429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n-US" sz="2800" dirty="0" smtClean="0"/>
              <a:t>What happens now if there is a change in </a:t>
            </a:r>
            <a:r>
              <a:rPr lang="en-US" sz="2800" dirty="0" smtClean="0">
                <a:sym typeface="Wingdings" pitchFamily="2" charset="2"/>
              </a:rPr>
              <a:t>P</a:t>
            </a:r>
            <a:r>
              <a:rPr lang="en-US" sz="1600" dirty="0" smtClean="0">
                <a:sym typeface="Wingdings" pitchFamily="2" charset="2"/>
              </a:rPr>
              <a:t>K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/>
              <a:t>: how it affects the no. of employees?</a:t>
            </a:r>
          </a:p>
          <a:p>
            <a:pPr marL="0" indent="0">
              <a:defRPr/>
            </a:pPr>
            <a:endParaRPr lang="en-US" sz="2800" dirty="0" smtClean="0"/>
          </a:p>
          <a:p>
            <a:pPr marL="514350" indent="-514350">
              <a:buAutoNum type="arabicParenR"/>
              <a:defRPr/>
            </a:pPr>
            <a:r>
              <a:rPr lang="en-US" sz="2800" dirty="0" smtClean="0"/>
              <a:t>If P</a:t>
            </a:r>
            <a:r>
              <a:rPr lang="en-US" sz="1600" dirty="0" smtClean="0"/>
              <a:t>K</a:t>
            </a:r>
            <a:r>
              <a:rPr lang="en-US" sz="2800" dirty="0" smtClean="0"/>
              <a:t> down </a:t>
            </a:r>
            <a:r>
              <a:rPr lang="en-US" sz="2800" dirty="0" smtClean="0">
                <a:sym typeface="Wingdings" pitchFamily="2" charset="2"/>
              </a:rPr>
              <a:t> costs down  P</a:t>
            </a:r>
            <a:r>
              <a:rPr lang="en-US" sz="16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down  D</a:t>
            </a:r>
            <a:r>
              <a:rPr lang="en-US" sz="16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up  Y</a:t>
            </a:r>
            <a:r>
              <a:rPr lang="en-US" sz="16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up  D</a:t>
            </a:r>
            <a:r>
              <a:rPr lang="en-US" sz="16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up</a:t>
            </a:r>
          </a:p>
          <a:p>
            <a:pPr marL="514350" indent="-51435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514350" indent="-514350">
              <a:buNone/>
              <a:defRPr/>
            </a:pPr>
            <a:r>
              <a:rPr lang="en-US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Scale effect: </a:t>
            </a:r>
            <a:r>
              <a:rPr lang="en-US" sz="2800" dirty="0" smtClean="0">
                <a:sym typeface="Wingdings" pitchFamily="2" charset="2"/>
              </a:rPr>
              <a:t>as before, the employment effect of a change (increase) in the scale of production, and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also ...</a:t>
            </a:r>
          </a:p>
          <a:p>
            <a:pPr marL="514350" indent="-51435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531813" indent="-531813">
              <a:buAutoNum type="arabicParenR" startAt="2"/>
              <a:defRPr/>
            </a:pPr>
            <a:r>
              <a:rPr lang="en-US" sz="2800" dirty="0" smtClean="0"/>
              <a:t>If P</a:t>
            </a:r>
            <a:r>
              <a:rPr lang="en-US" sz="1600" dirty="0" smtClean="0"/>
              <a:t>K</a:t>
            </a:r>
            <a:r>
              <a:rPr lang="en-US" sz="2800" dirty="0" smtClean="0"/>
              <a:t> down </a:t>
            </a:r>
            <a:r>
              <a:rPr lang="en-US" sz="2800" dirty="0" smtClean="0">
                <a:sym typeface="Wingdings" pitchFamily="2" charset="2"/>
              </a:rPr>
              <a:t> D</a:t>
            </a:r>
            <a:r>
              <a:rPr lang="en-US" sz="1600" dirty="0" smtClean="0">
                <a:sym typeface="Wingdings" pitchFamily="2" charset="2"/>
              </a:rPr>
              <a:t>K</a:t>
            </a:r>
            <a:r>
              <a:rPr lang="en-US" sz="2800" dirty="0" smtClean="0">
                <a:sym typeface="Wingdings" pitchFamily="2" charset="2"/>
              </a:rPr>
              <a:t> up  new technology  D</a:t>
            </a:r>
            <a:r>
              <a:rPr lang="en-US" sz="16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down</a:t>
            </a:r>
          </a:p>
          <a:p>
            <a:pPr marL="531813" indent="-531813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531813" indent="-531813">
              <a:buNone/>
              <a:defRPr/>
            </a:pPr>
            <a:r>
              <a:rPr lang="en-US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Substitution effect: </a:t>
            </a:r>
            <a:r>
              <a:rPr lang="en-US" sz="2800" dirty="0" smtClean="0">
                <a:sym typeface="Wingdings" pitchFamily="2" charset="2"/>
              </a:rPr>
              <a:t>as before, the employment effect of a change in relative prices, but now the effect is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opposite</a:t>
            </a:r>
            <a:r>
              <a:rPr lang="en-US" sz="2800" dirty="0" smtClean="0">
                <a:sym typeface="Wingdings" pitchFamily="2" charset="2"/>
              </a:rPr>
              <a:t> to the effect of the scale effect  final effect is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ambiguous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23528" y="71414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2.4 </a:t>
            </a:r>
            <a:r>
              <a:rPr lang="en-US" sz="4000" dirty="0" smtClean="0"/>
              <a:t>The functioning of the LM: Demand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</Words>
  <Application>Microsoft Office PowerPoint</Application>
  <PresentationFormat>Presentación en pantalla (4:3)</PresentationFormat>
  <Paragraphs>73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151</cp:revision>
  <dcterms:created xsi:type="dcterms:W3CDTF">2009-10-09T07:56:48Z</dcterms:created>
  <dcterms:modified xsi:type="dcterms:W3CDTF">2012-04-24T16:21:37Z</dcterms:modified>
</cp:coreProperties>
</file>