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917A9-45E7-4772-AAE3-B633E29FAF47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756B8-EBE9-4D37-9328-25D80634B1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E8C72-FC1C-4C73-A897-DB37D46CB454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D58F9-F262-4FAA-B055-9E210D394178}" type="datetimeFigureOut">
              <a:rPr lang="es-ES" smtClean="0"/>
              <a:pPr/>
              <a:t>13/10/2011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382B9-1DB1-489D-BE64-552CD112A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973172"/>
            <a:ext cx="81769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</a:t>
            </a:r>
            <a:r>
              <a:rPr lang="en-US" sz="2800" dirty="0" smtClean="0"/>
              <a:t>1: Introduction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CC"/>
                </a:solidFill>
              </a:rPr>
              <a:t> Unit </a:t>
            </a:r>
            <a:r>
              <a:rPr lang="en-US" sz="2800" dirty="0" smtClean="0">
                <a:solidFill>
                  <a:srgbClr val="0000CC"/>
                </a:solidFill>
              </a:rPr>
              <a:t>2: Definitions, facts, and trends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3: The demand for labor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4: The supply of labor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5: The determination of wages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2. Definitions, facts, and trends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285720" y="1285860"/>
            <a:ext cx="85725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Markets: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buyers &amp; sellers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aseline="0" dirty="0" smtClean="0"/>
              <a:t>Labor market</a:t>
            </a:r>
            <a:r>
              <a:rPr lang="en-US" sz="2800" dirty="0" smtClean="0"/>
              <a:t>: employers &amp; employees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Employers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demand</a:t>
            </a:r>
            <a:r>
              <a:rPr lang="en-US" sz="2800" dirty="0" smtClean="0">
                <a:sym typeface="Wingdings" pitchFamily="2" charset="2"/>
              </a:rPr>
              <a:t>	Employees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supply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Labor market of doctors, engineers, professors, etc.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/>
              <a:t>Both employers and employees can be in several markets at the same time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214422"/>
            <a:ext cx="8858280" cy="5357850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n-US" sz="2800" dirty="0" smtClean="0"/>
              <a:t>EAP = LF + out of LF</a:t>
            </a:r>
          </a:p>
          <a:p>
            <a:pPr marL="0" lvl="0" indent="0">
              <a:buNone/>
              <a:defRPr/>
            </a:pPr>
            <a:endParaRPr lang="en-US" sz="2800" dirty="0" smtClean="0"/>
          </a:p>
          <a:p>
            <a:pPr marL="0" lvl="0" indent="0">
              <a:buNone/>
              <a:defRPr/>
            </a:pPr>
            <a:r>
              <a:rPr lang="en-US" sz="2800" dirty="0" smtClean="0"/>
              <a:t>LF: </a:t>
            </a:r>
            <a:r>
              <a:rPr lang="en-US" sz="2800" dirty="0" smtClean="0">
                <a:solidFill>
                  <a:srgbClr val="FF0000"/>
                </a:solidFill>
              </a:rPr>
              <a:t>actively</a:t>
            </a:r>
            <a:r>
              <a:rPr lang="en-US" sz="2800" dirty="0" smtClean="0"/>
              <a:t> (E+U) participate in the labor market; out of LF: retirees, voluntary unemployment, “stigmatized o marginalized”</a:t>
            </a:r>
          </a:p>
          <a:p>
            <a:pPr marL="0" lvl="0" indent="0">
              <a:buNone/>
              <a:defRPr/>
            </a:pPr>
            <a:r>
              <a:rPr lang="en-US" sz="2800" dirty="0" smtClean="0"/>
              <a:t>LF = E + U </a:t>
            </a:r>
            <a:r>
              <a:rPr lang="en-US" sz="2800" dirty="0" smtClean="0">
                <a:sym typeface="Wingdings" pitchFamily="2" charset="2"/>
              </a:rPr>
              <a:t> U = LF – E</a:t>
            </a:r>
          </a:p>
          <a:p>
            <a:pPr marL="0" lvl="0" indent="0">
              <a:buFont typeface="Wingdings"/>
              <a:buChar char="à"/>
              <a:defRPr/>
            </a:pPr>
            <a:endParaRPr lang="en-US" sz="28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0" lvl="0" indent="0"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u(%) = (U/LF)*100</a:t>
            </a:r>
          </a:p>
          <a:p>
            <a:pPr marL="0" lvl="0" indent="0">
              <a:buNone/>
              <a:defRPr/>
            </a:pPr>
            <a:endParaRPr lang="en-US" sz="2800" dirty="0" smtClean="0"/>
          </a:p>
          <a:p>
            <a:pPr marL="0" lvl="0" indent="0">
              <a:buNone/>
              <a:defRPr/>
            </a:pPr>
            <a:r>
              <a:rPr lang="en-US" sz="2800" dirty="0" smtClean="0"/>
              <a:t>Another indicator:</a:t>
            </a:r>
            <a:r>
              <a:rPr lang="en-US" sz="2800" dirty="0" smtClean="0">
                <a:solidFill>
                  <a:srgbClr val="FF0000"/>
                </a:solidFill>
              </a:rPr>
              <a:t> PR (%) = (LF/EAP)*100</a:t>
            </a:r>
          </a:p>
          <a:p>
            <a:pPr marL="0" lvl="0" indent="0">
              <a:buNone/>
              <a:defRPr/>
            </a:pPr>
            <a:endParaRPr lang="en-US" sz="2800" dirty="0" smtClean="0"/>
          </a:p>
          <a:p>
            <a:pPr marL="0" lvl="0" indent="0">
              <a:buNone/>
              <a:defRPr/>
            </a:pP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smtClean="0">
                <a:latin typeface="+mj-lt"/>
                <a:ea typeface="+mj-ea"/>
                <a:cs typeface="+mj-cs"/>
              </a:rPr>
              <a:t>2.1 Labor force and unemployment</a:t>
            </a:r>
            <a:endParaRPr kumimoji="0" lang="en-US" sz="4000" b="0" i="0" u="none" strike="noStrike" kern="1200" cap="none" spc="0" normalizeH="0" baseline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2.2 Labor market trends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357298"/>
            <a:ext cx="8715436" cy="5312062"/>
          </a:xfrm>
        </p:spPr>
        <p:txBody>
          <a:bodyPr>
            <a:normAutofit lnSpcReduction="10000"/>
          </a:bodyPr>
          <a:lstStyle/>
          <a:p>
            <a:pPr marL="0" indent="0">
              <a:defRPr/>
            </a:pPr>
            <a:r>
              <a:rPr lang="en-US" sz="2800" dirty="0" smtClean="0"/>
              <a:t> Different patterns of u(%): </a:t>
            </a:r>
            <a:r>
              <a:rPr lang="en-US" sz="2800" dirty="0" smtClean="0">
                <a:solidFill>
                  <a:srgbClr val="FF0000"/>
                </a:solidFill>
              </a:rPr>
              <a:t>US &amp; UK v. EU</a:t>
            </a:r>
          </a:p>
          <a:p>
            <a:pPr marL="400050" lvl="1" indent="0">
              <a:defRPr/>
            </a:pPr>
            <a:r>
              <a:rPr lang="en-US" sz="2400" dirty="0" smtClean="0"/>
              <a:t> Why? Institutions, shocks, interactions, etc.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In US the PR (%) stayed around 60-66% in last 60 years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Men</a:t>
            </a:r>
            <a:r>
              <a:rPr lang="en-US" sz="2800" dirty="0" smtClean="0"/>
              <a:t>: from 85% to 70%; </a:t>
            </a:r>
            <a:r>
              <a:rPr lang="en-US" sz="2800" dirty="0" smtClean="0">
                <a:solidFill>
                  <a:srgbClr val="FF0000"/>
                </a:solidFill>
              </a:rPr>
              <a:t>Women</a:t>
            </a:r>
            <a:r>
              <a:rPr lang="en-US" sz="2800" dirty="0" smtClean="0"/>
              <a:t>: from 35% up to 60%</a:t>
            </a:r>
          </a:p>
          <a:p>
            <a:pPr marL="0" indent="0">
              <a:defRPr/>
            </a:pPr>
            <a:endParaRPr lang="en-US" sz="2800" dirty="0" smtClean="0"/>
          </a:p>
          <a:p>
            <a:pPr marL="0" indent="0">
              <a:defRPr/>
            </a:pPr>
            <a:r>
              <a:rPr lang="en-US" sz="2800" dirty="0" smtClean="0"/>
              <a:t> Another trend: growth of </a:t>
            </a:r>
            <a:r>
              <a:rPr lang="en-US" sz="2800" dirty="0" smtClean="0">
                <a:solidFill>
                  <a:srgbClr val="FF0000"/>
                </a:solidFill>
              </a:rPr>
              <a:t>services</a:t>
            </a:r>
            <a:r>
              <a:rPr lang="en-US" sz="2800" dirty="0" smtClean="0"/>
              <a:t> sector (education, health, leisure, finance, etc.) </a:t>
            </a:r>
            <a:r>
              <a:rPr lang="en-US" sz="2800" dirty="0" smtClean="0">
                <a:sym typeface="Wingdings" pitchFamily="2" charset="2"/>
              </a:rPr>
              <a:t> 3-sector hypothesis</a:t>
            </a:r>
          </a:p>
          <a:p>
            <a:pPr marL="0" indent="0"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Workers are better trained now (“recycling”)</a:t>
            </a:r>
            <a:endParaRPr lang="en-US" sz="2800" dirty="0" smtClean="0"/>
          </a:p>
          <a:p>
            <a:pPr marL="0" lvl="0" indent="0">
              <a:buNone/>
              <a:defRPr/>
            </a:pPr>
            <a:endParaRPr lang="en-US" sz="2800" dirty="0" smtClean="0"/>
          </a:p>
          <a:p>
            <a:pPr marL="0" lvl="0" indent="0">
              <a:buNone/>
              <a:defRPr/>
            </a:pP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Presentación en pantalla (4:3)</PresentationFormat>
  <Paragraphs>45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2</cp:revision>
  <dcterms:created xsi:type="dcterms:W3CDTF">2011-10-13T09:22:45Z</dcterms:created>
  <dcterms:modified xsi:type="dcterms:W3CDTF">2011-10-13T12:25:56Z</dcterms:modified>
</cp:coreProperties>
</file>