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33013-C07A-4868-9D37-6A5793F7E27A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8FE0D-E985-42DD-BA22-C3E3D5DC884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11</a:t>
            </a:fld>
            <a:endParaRPr lang="es-E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12</a:t>
            </a:fld>
            <a:endParaRPr lang="es-E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13</a:t>
            </a:fld>
            <a:endParaRPr lang="es-E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14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FAB1D-FD41-4135-8BB8-0305FB0B3B99}" type="datetimeFigureOut">
              <a:rPr lang="es-ES" smtClean="0"/>
              <a:pPr/>
              <a:t>13/10/2011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B706A-E86B-4282-9050-4681531232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1.4 </a:t>
            </a:r>
            <a:r>
              <a:rPr lang="en-US" sz="4000" dirty="0" smtClean="0"/>
              <a:t>Lord Keynes and Say’s law</a:t>
            </a:r>
            <a:endParaRPr lang="es-ES" sz="4000" dirty="0" smtClean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/>
              <a:t>Product Market: There is no demand without supply!</a:t>
            </a:r>
            <a:endParaRPr lang="en-US" sz="2800" noProof="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noProof="0" dirty="0" smtClean="0"/>
              <a:t> </a:t>
            </a:r>
            <a:r>
              <a:rPr lang="en-US" sz="2800" dirty="0" smtClean="0"/>
              <a:t>Recessions do not happen for a lack of demand</a:t>
            </a:r>
            <a:endParaRPr lang="en-US" sz="2800" noProof="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noProof="0" dirty="0" smtClean="0"/>
              <a:t> The </a:t>
            </a:r>
            <a:r>
              <a:rPr lang="en-US" sz="2800" dirty="0" smtClean="0"/>
              <a:t>more goods produced, the more there will be a demand for others</a:t>
            </a:r>
            <a:endParaRPr lang="en-US" sz="2800" noProof="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noProof="0" dirty="0" smtClean="0"/>
              <a:t> Prosperity on the supply side </a:t>
            </a:r>
            <a:r>
              <a:rPr lang="en-US" sz="2800" noProof="0" dirty="0" smtClean="0">
                <a:sym typeface="Wingdings" pitchFamily="2" charset="2"/>
              </a:rPr>
              <a:t> </a:t>
            </a:r>
            <a:r>
              <a:rPr lang="en-US" sz="2800" noProof="0" dirty="0" smtClean="0">
                <a:solidFill>
                  <a:srgbClr val="FF0000"/>
                </a:solidFill>
                <a:sym typeface="Wingdings" pitchFamily="2" charset="2"/>
              </a:rPr>
              <a:t>NON</a:t>
            </a:r>
            <a:r>
              <a:rPr lang="en-US" sz="2800" noProof="0" dirty="0" smtClean="0">
                <a:sym typeface="Wingdings" pitchFamily="2" charset="2"/>
              </a:rPr>
              <a:t> interventionism</a:t>
            </a: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noProof="0" dirty="0" smtClean="0">
                <a:sym typeface="Wingdings" pitchFamily="2" charset="2"/>
              </a:rPr>
              <a:t> Keynes about Say: “Supply </a:t>
            </a:r>
            <a:r>
              <a:rPr lang="en-US" sz="2800" noProof="0" dirty="0" smtClean="0">
                <a:solidFill>
                  <a:srgbClr val="FF0000"/>
                </a:solidFill>
                <a:sym typeface="Wingdings" pitchFamily="2" charset="2"/>
              </a:rPr>
              <a:t>creates</a:t>
            </a:r>
            <a:r>
              <a:rPr lang="en-US" sz="2800" noProof="0" dirty="0" smtClean="0">
                <a:sym typeface="Wingdings" pitchFamily="2" charset="2"/>
              </a:rPr>
              <a:t> its demand”</a:t>
            </a:r>
            <a:endParaRPr lang="en-US" sz="2800" noProof="0" dirty="0" smtClean="0"/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4000" dirty="0" smtClean="0"/>
              <a:t>Miscellany (V)</a:t>
            </a:r>
            <a:endParaRPr lang="en-U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42844" y="1214422"/>
            <a:ext cx="9001124" cy="49816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Adam Smith: “the invisible hand” and the “animal spirits”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J. B. Say: goods are traded for other goods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David Ricardo: (relative) comparative advantages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Division among the different factors of production (Ricardo)</a:t>
            </a:r>
          </a:p>
          <a:p>
            <a:pPr marL="457200" lvl="3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/>
              <a:t> labor(wage), capital (profit), land (rent)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Marx’s critique </a:t>
            </a:r>
            <a:r>
              <a:rPr lang="en-US" sz="2800" dirty="0" smtClean="0">
                <a:sym typeface="Wingdings" pitchFamily="2" charset="2"/>
              </a:rPr>
              <a:t> Exploitation theories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Labor theory of value and the concept of “surplus value”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Miscellany (VI)</a:t>
            </a:r>
            <a:endParaRPr lang="en-U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42844" y="1214422"/>
            <a:ext cx="9001124" cy="5643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2">
              <a:spcBef>
                <a:spcPct val="20000"/>
              </a:spcBef>
            </a:pPr>
            <a:r>
              <a:rPr lang="en-US" sz="2800" dirty="0" smtClean="0"/>
              <a:t>Some “gaps” in Marx’s exploitation theory:</a:t>
            </a:r>
          </a:p>
          <a:p>
            <a:pPr marL="457200" lvl="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Labor is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n-US" sz="2800" dirty="0" smtClean="0">
                <a:sym typeface="Wingdings" pitchFamily="2" charset="2"/>
              </a:rPr>
              <a:t> the one and only factor of production</a:t>
            </a:r>
          </a:p>
          <a:p>
            <a:pPr marL="457200" lvl="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LTV v. Marginal Revolution (Jevons, Walras, Menger)</a:t>
            </a:r>
          </a:p>
          <a:p>
            <a:pPr marL="457200" lvl="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C-M-C’: NO exploitation, all wages, surplus value comes with capitalism, M-C-M’: profits (deducted from wages)  LTV + Iron law of wages = exploitation</a:t>
            </a:r>
          </a:p>
          <a:p>
            <a:pPr marL="457200" lvl="3">
              <a:spcBef>
                <a:spcPct val="20000"/>
              </a:spcBef>
            </a:pPr>
            <a:r>
              <a:rPr lang="en-US" sz="2800" dirty="0" smtClean="0">
                <a:sym typeface="Wingdings" pitchFamily="2" charset="2"/>
              </a:rPr>
              <a:t>…but, wages are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n-US" sz="2800" dirty="0" smtClean="0">
                <a:sym typeface="Wingdings" pitchFamily="2" charset="2"/>
              </a:rPr>
              <a:t> the original form of income</a:t>
            </a:r>
          </a:p>
          <a:p>
            <a:pPr marL="457200" lvl="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Moreover, present value is more valuable than the future (Böhm Bawerk)  workers receive a discounted present value in money for the future commodity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4000" dirty="0" smtClean="0"/>
              <a:t>Miscellany </a:t>
            </a:r>
            <a:r>
              <a:rPr lang="es-ES" sz="4000" dirty="0" smtClean="0"/>
              <a:t>(VII)</a:t>
            </a:r>
            <a:endParaRPr lang="es-E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42844" y="1214422"/>
            <a:ext cx="9001124" cy="5643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2">
              <a:spcBef>
                <a:spcPct val="20000"/>
              </a:spcBef>
            </a:pPr>
            <a:endParaRPr lang="es-ES" sz="2800" dirty="0" smtClean="0">
              <a:sym typeface="Wingdings" pitchFamily="2" charset="2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214422"/>
            <a:ext cx="9144000" cy="54911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If we define </a:t>
            </a:r>
            <a:r>
              <a:rPr lang="en-US" sz="2800" i="1" dirty="0" smtClean="0">
                <a:sym typeface="Wingdings" pitchFamily="2" charset="2"/>
              </a:rPr>
              <a:t>profits</a:t>
            </a:r>
            <a:r>
              <a:rPr lang="en-US" sz="2800" dirty="0" smtClean="0">
                <a:sym typeface="Wingdings" pitchFamily="2" charset="2"/>
              </a:rPr>
              <a:t> as the excess money from the sale of products on the monetary cost of producing them; </a:t>
            </a:r>
            <a:r>
              <a:rPr lang="en-US" sz="2800" i="1" dirty="0" smtClean="0">
                <a:sym typeface="Wingdings" pitchFamily="2" charset="2"/>
              </a:rPr>
              <a:t>capitalist</a:t>
            </a:r>
            <a:r>
              <a:rPr lang="en-US" sz="2800" dirty="0" smtClean="0">
                <a:sym typeface="Wingdings" pitchFamily="2" charset="2"/>
              </a:rPr>
              <a:t> as the agent who buys-sells seeking profits; </a:t>
            </a:r>
            <a:r>
              <a:rPr lang="en-US" sz="2800" i="1" dirty="0" smtClean="0">
                <a:sym typeface="Wingdings" pitchFamily="2" charset="2"/>
              </a:rPr>
              <a:t>wages</a:t>
            </a:r>
            <a:r>
              <a:rPr lang="en-US" sz="2800" dirty="0" smtClean="0">
                <a:sym typeface="Wingdings" pitchFamily="2" charset="2"/>
              </a:rPr>
              <a:t> as the compensation for the </a:t>
            </a:r>
            <a:r>
              <a:rPr lang="en-US" sz="2800" b="1" i="1" dirty="0" smtClean="0">
                <a:sym typeface="Wingdings" pitchFamily="2" charset="2"/>
              </a:rPr>
              <a:t>services</a:t>
            </a:r>
            <a:r>
              <a:rPr lang="en-US" sz="2800" dirty="0" smtClean="0">
                <a:sym typeface="Wingdings" pitchFamily="2" charset="2"/>
              </a:rPr>
              <a:t> rendered (and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n-US" sz="2800" dirty="0" smtClean="0">
                <a:sym typeface="Wingdings" pitchFamily="2" charset="2"/>
              </a:rPr>
              <a:t> for the products of labor)  in C-M-C’ income is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n-US" sz="2800" dirty="0" smtClean="0">
                <a:sym typeface="Wingdings" pitchFamily="2" charset="2"/>
              </a:rPr>
              <a:t> wages but profit!</a:t>
            </a:r>
          </a:p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All proceeds from a pre-capitalist economy are profits or surplus value. For there to be wages there must be capitalists!</a:t>
            </a:r>
          </a:p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Profits are prior to capitalism, and the latter brings with it the phenomenon of wages</a:t>
            </a:r>
          </a:p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Capitalism allows people to live from the sale of their labor and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n-US" sz="2800" dirty="0" smtClean="0">
                <a:sym typeface="Wingdings" pitchFamily="2" charset="2"/>
              </a:rPr>
              <a:t> from the sale of the product of that labor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4000" dirty="0" smtClean="0"/>
              <a:t>Miscellany </a:t>
            </a:r>
            <a:r>
              <a:rPr lang="es-ES" sz="4000" dirty="0" smtClean="0"/>
              <a:t>(VIII)</a:t>
            </a:r>
            <a:endParaRPr lang="es-E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491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Therefore, between capitalists and workers there are reasons for the harmony of interests, so people can live as "wage-earners" (at the expense of lower </a:t>
            </a:r>
            <a:r>
              <a:rPr lang="en-US" sz="2800" b="1" i="1" dirty="0" smtClean="0">
                <a:sym typeface="Wingdings" pitchFamily="2" charset="2"/>
              </a:rPr>
              <a:t>relative</a:t>
            </a:r>
            <a:r>
              <a:rPr lang="en-US" sz="2800" dirty="0" smtClean="0">
                <a:sym typeface="Wingdings" pitchFamily="2" charset="2"/>
              </a:rPr>
              <a:t> profits)</a:t>
            </a:r>
          </a:p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Workers thus receive, under capitalism, </a:t>
            </a:r>
            <a:r>
              <a:rPr lang="en-US" sz="2800" b="1" dirty="0" smtClean="0">
                <a:sym typeface="Wingdings" pitchFamily="2" charset="2"/>
              </a:rPr>
              <a:t>the total present value of their work</a:t>
            </a:r>
            <a:r>
              <a:rPr lang="en-US" sz="2800" dirty="0" smtClean="0">
                <a:sym typeface="Wingdings" pitchFamily="2" charset="2"/>
              </a:rPr>
              <a:t>, yet Marx’s idea was that they get the </a:t>
            </a:r>
            <a:r>
              <a:rPr lang="en-US" sz="2800" b="1" dirty="0" smtClean="0">
                <a:sym typeface="Wingdings" pitchFamily="2" charset="2"/>
              </a:rPr>
              <a:t>total future value NOW</a:t>
            </a:r>
          </a:p>
          <a:p>
            <a:pPr marL="2730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Other criticisms:</a:t>
            </a:r>
          </a:p>
          <a:p>
            <a:pPr marL="1187450" lvl="4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Social classes (“class consciousness”)</a:t>
            </a:r>
          </a:p>
          <a:p>
            <a:pPr marL="1187450" lvl="4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Destructionism (Mises)</a:t>
            </a:r>
          </a:p>
          <a:p>
            <a:pPr marL="1187450" lvl="4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Economic calculation debate (Mises &amp; Hayek)</a:t>
            </a:r>
          </a:p>
          <a:p>
            <a:pPr marL="1187450" lvl="4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Altruism is immoral (Ayn Rand’s critique / Kant)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Miscellany (IX)</a:t>
            </a:r>
            <a:endParaRPr lang="en-U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42844" y="1214422"/>
            <a:ext cx="9001124" cy="49816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lvl="2">
              <a:spcBef>
                <a:spcPct val="20000"/>
              </a:spcBef>
            </a:pPr>
            <a:r>
              <a:rPr lang="en-US" sz="2800" dirty="0" smtClean="0"/>
              <a:t>Classical liberalism</a:t>
            </a:r>
            <a:r>
              <a:rPr lang="en-US" sz="2800" dirty="0" smtClean="0">
                <a:sym typeface="Wingdings" pitchFamily="2" charset="2"/>
              </a:rPr>
              <a:t>: private property</a:t>
            </a:r>
          </a:p>
          <a:p>
            <a:pPr marL="0" lvl="2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Socialism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</a:t>
            </a:r>
            <a:r>
              <a:rPr lang="en-US" sz="2800" noProof="0" dirty="0" smtClean="0">
                <a:sym typeface="Wingdings" pitchFamily="2" charset="2"/>
              </a:rPr>
              <a:t>= </a:t>
            </a:r>
            <a:r>
              <a:rPr lang="en-US" sz="2800" dirty="0" smtClean="0">
                <a:sym typeface="Wingdings" pitchFamily="2" charset="2"/>
              </a:rPr>
              <a:t>“Destructionism”  Communism (final stage)</a:t>
            </a:r>
          </a:p>
          <a:p>
            <a:pPr marL="0" lvl="2">
              <a:spcBef>
                <a:spcPct val="20000"/>
              </a:spcBef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0" lvl="2">
              <a:spcBef>
                <a:spcPct val="20000"/>
              </a:spcBef>
            </a:pPr>
            <a:r>
              <a:rPr lang="en-US" sz="2800" dirty="0" smtClean="0">
                <a:sym typeface="Wingdings" pitchFamily="2" charset="2"/>
              </a:rPr>
              <a:t>Incentives to work (von Mises):</a:t>
            </a:r>
          </a:p>
          <a:p>
            <a:pPr marL="971550" lvl="3" indent="-514350">
              <a:spcBef>
                <a:spcPct val="20000"/>
              </a:spcBef>
              <a:buFont typeface="+mj-lt"/>
              <a:buAutoNum type="arabicPeriod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Boss others around</a:t>
            </a:r>
          </a:p>
          <a:p>
            <a:pPr marL="971550" lvl="3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2800" dirty="0" smtClean="0">
                <a:sym typeface="Wingdings" pitchFamily="2" charset="2"/>
              </a:rPr>
              <a:t>Feeling of getting your job done</a:t>
            </a:r>
          </a:p>
          <a:p>
            <a:pPr marL="971550" lvl="3" indent="-514350">
              <a:spcBef>
                <a:spcPct val="20000"/>
              </a:spcBef>
              <a:buFont typeface="+mj-lt"/>
              <a:buAutoNum type="arabicPeriod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Being fairly remunerated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971550" lvl="3" indent="-514350">
              <a:spcBef>
                <a:spcPct val="20000"/>
              </a:spcBef>
              <a:buFont typeface="+mj-lt"/>
              <a:buAutoNum type="arabicPeriod"/>
            </a:pPr>
            <a:endParaRPr lang="en-US" sz="2800" dirty="0" smtClean="0">
              <a:sym typeface="Wingdings" pitchFamily="2" charset="2"/>
            </a:endParaRPr>
          </a:p>
          <a:p>
            <a:pPr marL="177800" lvl="3">
              <a:spcBef>
                <a:spcPct val="20000"/>
              </a:spcBef>
            </a:pPr>
            <a:r>
              <a:rPr lang="en-US" sz="2800" dirty="0" smtClean="0">
                <a:sym typeface="Wingdings" pitchFamily="2" charset="2"/>
              </a:rPr>
              <a:t>Socialism only entertains 1.; while 2. is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NOT</a:t>
            </a:r>
            <a:r>
              <a:rPr lang="en-US" sz="2800" dirty="0" smtClean="0">
                <a:sym typeface="Wingdings" pitchFamily="2" charset="2"/>
              </a:rPr>
              <a:t> possible because of bureaucracy nor 3. because there are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NO</a:t>
            </a:r>
            <a:r>
              <a:rPr lang="en-US" sz="2800" dirty="0" smtClean="0">
                <a:sym typeface="Wingdings" pitchFamily="2" charset="2"/>
              </a:rPr>
              <a:t> prices under socialism</a:t>
            </a:r>
            <a:endParaRPr lang="en-US" sz="2800" baseline="0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 of Unit 1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142844" y="1214422"/>
            <a:ext cx="9001124" cy="54149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Why labor economics?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aseline="0" dirty="0" smtClean="0">
                <a:sym typeface="Wingdings" pitchFamily="2" charset="2"/>
              </a:rPr>
              <a:t> Division</a:t>
            </a:r>
            <a:r>
              <a:rPr lang="en-US" sz="2800" dirty="0" smtClean="0">
                <a:sym typeface="Wingdings" pitchFamily="2" charset="2"/>
              </a:rPr>
              <a:t> of labor  comparative advantage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Positive and normative economics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Efficiency and equity 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Say’s law</a:t>
            </a: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aseline="0" dirty="0" smtClean="0">
                <a:sym typeface="Wingdings" pitchFamily="2" charset="2"/>
              </a:rPr>
              <a:t> A bit of history</a:t>
            </a:r>
            <a:endParaRPr lang="en-US" sz="2800" baseline="0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1.4 </a:t>
            </a:r>
            <a:r>
              <a:rPr lang="en-US" sz="4000" dirty="0" smtClean="0"/>
              <a:t>Lord Keynes and Say’s law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Therefore: “Demand creates supply” (Keynes)</a:t>
            </a: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/>
              <a:t>Prosperity on the demand side </a:t>
            </a:r>
            <a:r>
              <a:rPr lang="en-US" sz="2800" dirty="0" smtClean="0">
                <a:sym typeface="Wingdings" pitchFamily="2" charset="2"/>
              </a:rPr>
              <a:t> interventionism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Keynes implied the scientific justification for all that took place in US then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Wilson (D), Hoover (R), Roosevelt (D)</a:t>
            </a: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ym typeface="Wingdings" pitchFamily="2" charset="2"/>
              </a:rPr>
              <a:t> New Deal</a:t>
            </a: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ym typeface="Wingdings" pitchFamily="2" charset="2"/>
              </a:rPr>
              <a:t> General theory: classic case is but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one</a:t>
            </a:r>
            <a:r>
              <a:rPr lang="en-US" sz="2800" dirty="0" smtClean="0">
                <a:sym typeface="Wingdings" pitchFamily="2" charset="2"/>
              </a:rPr>
              <a:t> among many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000" dirty="0" smtClean="0"/>
              <a:t>1.4 Lord Keynes and Say’s law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Keynes: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nothing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new, other than escaping older ideas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“refutation” of Say’s law</a:t>
            </a: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Say: refutation of previous ideas (e.g. mercantilism)</a:t>
            </a: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In Say’s time crises were </a:t>
            </a:r>
            <a:r>
              <a:rPr lang="en-US" sz="2800" dirty="0" smtClean="0">
                <a:sym typeface="Wingdings" pitchFamily="2" charset="2"/>
              </a:rPr>
              <a:t>explained by: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scarcity of money </a:t>
            </a:r>
            <a:r>
              <a:rPr lang="en-US" sz="2800" dirty="0" smtClean="0">
                <a:sym typeface="Wingdings" pitchFamily="2" charset="2"/>
              </a:rPr>
              <a:t>or aggregate demand deficiency (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overproduction)</a:t>
            </a: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Adam Smith explained why the former was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NOT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possible, Say offered an explanation for the latter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000" dirty="0" smtClean="0"/>
              <a:t>1.4 Lord Keynes and Say’s law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/>
              <a:t>Overproduction is always relative, </a:t>
            </a:r>
            <a:r>
              <a:rPr lang="en-US" sz="2800" dirty="0" smtClean="0">
                <a:solidFill>
                  <a:srgbClr val="FF0000"/>
                </a:solidFill>
              </a:rPr>
              <a:t>NOT</a:t>
            </a:r>
            <a:r>
              <a:rPr lang="en-US" sz="2800" dirty="0" smtClean="0"/>
              <a:t> absolute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Supply is never</a:t>
            </a:r>
            <a:r>
              <a:rPr lang="en-US" sz="2800" dirty="0" smtClean="0"/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abundant in absolute terms</a:t>
            </a: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 Change in the “rate of exchange” of goods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Goods are paid with other goods (money: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means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of exchange)</a:t>
            </a:r>
          </a:p>
          <a:p>
            <a:pPr marL="1778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780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 Say: the problem of entrepreneurs is to "predict" what goods to produce as cheaply as possible, so as to meet the urgent needs of the public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000" dirty="0" smtClean="0"/>
              <a:t>1.4 Lord Keynes and Say’s law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 Smith and Say were the first to present the problem</a:t>
            </a: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800" dirty="0" smtClean="0"/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Classic economics “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under attack</a:t>
            </a:r>
            <a:r>
              <a:rPr lang="en-US" sz="2800" dirty="0" smtClean="0"/>
              <a:t>” (Malthus, Marx, Keynes)</a:t>
            </a: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 Thus, Keynes provided a rationalization for the policies already implemented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(e.g. year 1913: inception of the Fed)</a:t>
            </a: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von Mises: “Emotional refutation, not rational”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Miscellany (I)</a:t>
            </a:r>
            <a:endParaRPr lang="en-US" sz="40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0" y="1285860"/>
            <a:ext cx="91440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17145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 Great depression (1929). Different approaches:</a:t>
            </a:r>
            <a:endParaRPr kumimoji="0" lang="en-US" sz="30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723900" lvl="2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Keynes: Lack of aggregate demand  public spending</a:t>
            </a:r>
          </a:p>
          <a:p>
            <a:pPr marL="72390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723900" lvl="2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Monetarism (Friedman): people’s expectations (bank runs and lack of liquidity)  monetary shock</a:t>
            </a:r>
          </a:p>
          <a:p>
            <a:pPr marL="723900" lvl="2">
              <a:spcBef>
                <a:spcPct val="20000"/>
              </a:spcBef>
              <a:buFont typeface="Wingdings" pitchFamily="2" charset="2"/>
              <a:buChar char="Ø"/>
            </a:pPr>
            <a:endParaRPr lang="en-US" sz="2800" dirty="0" smtClean="0">
              <a:sym typeface="Wingdings" pitchFamily="2" charset="2"/>
            </a:endParaRPr>
          </a:p>
          <a:p>
            <a:pPr marL="723900" lvl="2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dirty="0" smtClean="0">
                <a:sym typeface="Wingdings" pitchFamily="2" charset="2"/>
              </a:rPr>
              <a:t> Austrian School: economic cycles (Fed)</a:t>
            </a:r>
          </a:p>
          <a:p>
            <a:pPr marL="171450" lvl="1">
              <a:spcBef>
                <a:spcPct val="20000"/>
              </a:spcBef>
            </a:pPr>
            <a:endParaRPr lang="en-US" sz="2800" dirty="0" smtClean="0">
              <a:sym typeface="Wingdings" pitchFamily="2" charset="2"/>
            </a:endParaRP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000" dirty="0" smtClean="0">
                <a:sym typeface="Wingdings" pitchFamily="2" charset="2"/>
              </a:rPr>
              <a:t> Does the system have an inherent economic failure?</a:t>
            </a: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endParaRPr lang="en-US" sz="3000" dirty="0" smtClean="0">
              <a:sym typeface="Wingdings" pitchFamily="2" charset="2"/>
            </a:endParaRP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000" dirty="0" smtClean="0">
                <a:sym typeface="Wingdings" pitchFamily="2" charset="2"/>
              </a:rPr>
              <a:t> What happened? FDR  1º New Deal (1933) &amp; 2º (1935)</a:t>
            </a: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endParaRPr lang="en-US" sz="3000" dirty="0" smtClean="0">
              <a:sym typeface="Wingdings" pitchFamily="2" charset="2"/>
            </a:endParaRP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Miscellany (II)</a:t>
            </a:r>
            <a:endParaRPr lang="en-U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-76200" y="1285860"/>
            <a:ext cx="9144000" cy="5286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The aftermath of the “New Deal”: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Prolongation of the (natural) adjustment by markets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Public debt increase (1500% from 1910 to 1940)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Unemployment did not drop until after WWII (25% in 1933, 17% in 1935, 20% in 1937, 15% in 1940)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Destruction of capital + war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On a philosophical level: attack on </a:t>
            </a:r>
            <a:r>
              <a:rPr lang="en-US" sz="2800" dirty="0" smtClean="0">
                <a:solidFill>
                  <a:srgbClr val="FF0000"/>
                </a:solidFill>
              </a:rPr>
              <a:t>individual liberties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Keynesianism-New Deal inheritance: welfare state</a:t>
            </a:r>
          </a:p>
          <a:p>
            <a:pPr marL="17145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“Phillips curve”</a:t>
            </a:r>
          </a:p>
          <a:p>
            <a:pPr lvl="2">
              <a:spcBef>
                <a:spcPct val="20000"/>
              </a:spcBef>
              <a:buFont typeface="Wingdings" pitchFamily="2" charset="2"/>
              <a:buChar char="§"/>
            </a:pPr>
            <a:endParaRPr lang="en-US" sz="2800" dirty="0" smtClean="0"/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Miscellany (III)</a:t>
            </a:r>
            <a:endParaRPr lang="en-U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-32" y="1214422"/>
            <a:ext cx="9144000" cy="498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7800" lvl="2">
              <a:spcBef>
                <a:spcPct val="20000"/>
              </a:spcBef>
            </a:pPr>
            <a:r>
              <a:rPr lang="en-US" sz="2800" noProof="0" dirty="0" smtClean="0"/>
              <a:t>Systems of socioeconomic</a:t>
            </a:r>
            <a:r>
              <a:rPr lang="en-US" sz="2800" dirty="0" smtClean="0"/>
              <a:t> organization:</a:t>
            </a:r>
            <a:endParaRPr lang="en-US" sz="2800" noProof="0" dirty="0" smtClean="0"/>
          </a:p>
          <a:p>
            <a:pPr marL="635000" lvl="3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Capitalism 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private property  Liberalism (classical)</a:t>
            </a:r>
          </a:p>
          <a:p>
            <a:pPr marL="635000" lvl="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Communism  public property  Socialism</a:t>
            </a:r>
            <a:endParaRPr kumimoji="0" lang="en-US" sz="2800" b="0" i="0" u="none" strike="noStrike" kern="1200" cap="none" spc="0" normalizeH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35000" lvl="3">
              <a:spcBef>
                <a:spcPct val="20000"/>
              </a:spcBef>
              <a:buFont typeface="Arial" pitchFamily="34" charset="0"/>
              <a:buChar char="•"/>
            </a:pPr>
            <a:endParaRPr lang="en-US" sz="2800" noProof="0" dirty="0" smtClean="0"/>
          </a:p>
          <a:p>
            <a:pPr marL="635000" lvl="3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noProof="0" dirty="0" smtClean="0">
                <a:solidFill>
                  <a:srgbClr val="FF0000"/>
                </a:solidFill>
              </a:rPr>
              <a:t> Interventionism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 (?)</a:t>
            </a:r>
          </a:p>
          <a:p>
            <a:pPr marL="635000" lvl="3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177800" lvl="2">
              <a:spcBef>
                <a:spcPct val="20000"/>
              </a:spcBef>
            </a:pPr>
            <a:r>
              <a:rPr lang="en-US" sz="2800" noProof="0" dirty="0" smtClean="0">
                <a:sym typeface="Wingdings" pitchFamily="2" charset="2"/>
              </a:rPr>
              <a:t>International division of labor  starting point for the organization of societies</a:t>
            </a:r>
          </a:p>
          <a:p>
            <a:pPr marL="177800" lvl="2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Capitalism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Miscellany (IV)</a:t>
            </a:r>
            <a:endParaRPr lang="en-US" sz="40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286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600" lvl="2">
              <a:spcBef>
                <a:spcPct val="20000"/>
              </a:spcBef>
            </a:pPr>
            <a:endParaRPr lang="en-US" sz="2800" dirty="0" smtClean="0"/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52400" y="1438260"/>
            <a:ext cx="9144000" cy="5286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7800" lvl="2">
              <a:spcBef>
                <a:spcPct val="20000"/>
              </a:spcBef>
            </a:pPr>
            <a:endParaRPr lang="en-US" sz="2800" dirty="0" smtClean="0"/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-32" y="1214422"/>
            <a:ext cx="9144000" cy="5643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7800" lvl="2">
              <a:spcBef>
                <a:spcPct val="20000"/>
              </a:spcBef>
            </a:pPr>
            <a:r>
              <a:rPr lang="en-US" sz="2800" dirty="0" smtClean="0"/>
              <a:t>A bit of history on economics:</a:t>
            </a:r>
          </a:p>
          <a:p>
            <a:pPr marL="177800" lvl="2">
              <a:spcBef>
                <a:spcPct val="20000"/>
              </a:spcBef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Aristotle (proto-liberal) vs. Plato (proto-communist)</a:t>
            </a:r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Classical liberalism was born in Anglo-Saxon countries: Hume, Bentham, Lock (UK), Paine, Jefferson, Franklin (US)</a:t>
            </a:r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Classics: Smith, Say, Ricardo, Malthus, J. S. Mill, </a:t>
            </a:r>
            <a:r>
              <a:rPr lang="en-US" sz="2800" dirty="0" smtClean="0">
                <a:solidFill>
                  <a:srgbClr val="FF0000"/>
                </a:solidFill>
              </a:rPr>
              <a:t>Marx (?)</a:t>
            </a:r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177800" lvl="2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 Socialism was German-made: Hegel, Feuerbach, Rodbertus, </a:t>
            </a:r>
            <a:r>
              <a:rPr lang="en-US" sz="2800" smtClean="0"/>
              <a:t>Marx &amp; </a:t>
            </a:r>
            <a:r>
              <a:rPr lang="en-US" sz="2800" dirty="0" smtClean="0"/>
              <a:t>Engels, Kautsky, Lasalle, Bismarck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1168</Words>
  <Application>Microsoft Office PowerPoint</Application>
  <PresentationFormat>Presentación en pantalla (4:3)</PresentationFormat>
  <Paragraphs>157</Paragraphs>
  <Slides>15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Miscellany (I)</vt:lpstr>
      <vt:lpstr>Miscellany (II)</vt:lpstr>
      <vt:lpstr>Miscellany (III)</vt:lpstr>
      <vt:lpstr>Miscellany (IV)</vt:lpstr>
      <vt:lpstr>Miscellany (V)</vt:lpstr>
      <vt:lpstr>Miscellany (VI)</vt:lpstr>
      <vt:lpstr>Miscellany (VII)</vt:lpstr>
      <vt:lpstr>Miscellany (VIII)</vt:lpstr>
      <vt:lpstr>Miscellany (IX)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1.3 Economía positiva y normativa</dc:title>
  <dc:creator>Pablo</dc:creator>
  <cp:lastModifiedBy>Pablo</cp:lastModifiedBy>
  <cp:revision>31</cp:revision>
  <dcterms:created xsi:type="dcterms:W3CDTF">2010-09-24T11:39:41Z</dcterms:created>
  <dcterms:modified xsi:type="dcterms:W3CDTF">2011-10-13T12:25:58Z</dcterms:modified>
</cp:coreProperties>
</file>