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48A8A-EC00-4603-9966-F7C6C1E25DEA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A8359-ED6B-4E62-81CF-8E9ABEE9B5F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10</a:t>
            </a:fld>
            <a:endParaRPr lang="es-E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11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9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4403D-6B4B-4F46-8B1A-B34B91C9770C}" type="datetimeFigureOut">
              <a:rPr lang="es-ES" smtClean="0"/>
              <a:pPr/>
              <a:t>12/01/2012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EB290-B769-4050-9748-E7BC899178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5.3. Monopoly in the product market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So far firms were “price-takers” and </a:t>
            </a:r>
            <a:r>
              <a:rPr lang="en-US" sz="2800" dirty="0" smtClean="0">
                <a:sym typeface="Wingdings" pitchFamily="2" charset="2"/>
              </a:rPr>
              <a:t>D</a:t>
            </a:r>
            <a:r>
              <a:rPr lang="en-US" sz="14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ym typeface="Wingdings" pitchFamily="2" charset="2"/>
              </a:rPr>
              <a:t>curve was 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horizontal </a:t>
            </a:r>
            <a:r>
              <a:rPr lang="en-US" sz="2800" dirty="0" smtClean="0">
                <a:sym typeface="Wingdings" pitchFamily="2" charset="2"/>
              </a:rPr>
              <a:t>(at the firm level!)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But under monopoly in the product market D</a:t>
            </a:r>
            <a:r>
              <a:rPr lang="en-US" sz="14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will now have  (-) slope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What was this supposed to mean?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If Y</a:t>
            </a:r>
            <a:r>
              <a:rPr lang="en-US" sz="14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goes up P</a:t>
            </a:r>
            <a:r>
              <a:rPr lang="en-US" sz="14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has to go down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The MRPL drops because of two reasons:</a:t>
            </a:r>
          </a:p>
          <a:p>
            <a:pPr marL="800100" lvl="1" indent="-3429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Law of diminishing returns (as in perfect competition in product market)</a:t>
            </a:r>
          </a:p>
          <a:p>
            <a:pPr marL="800100" lvl="1" indent="-3429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Businessmen </a:t>
            </a:r>
            <a:r>
              <a:rPr lang="en-US" sz="2200" dirty="0" smtClean="0">
                <a:sym typeface="Wingdings" pitchFamily="2" charset="2"/>
              </a:rPr>
              <a:t>will have to cut prices down in order to produce/sell more  </a:t>
            </a:r>
            <a:r>
              <a:rPr lang="en-US" sz="2200" dirty="0" smtClean="0">
                <a:solidFill>
                  <a:srgbClr val="FF0000"/>
                </a:solidFill>
                <a:sym typeface="Wingdings" pitchFamily="2" charset="2"/>
              </a:rPr>
              <a:t>monopoly entails a social loss (higher P and smaller Y)</a:t>
            </a:r>
            <a:endParaRPr lang="en-US" sz="28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5.7. Adjustment dynamics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14422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So far, the changes in D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were accompanied by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immediate</a:t>
            </a:r>
            <a:r>
              <a:rPr lang="en-US" sz="2800" dirty="0" smtClean="0">
                <a:sym typeface="Wingdings" pitchFamily="2" charset="2"/>
              </a:rPr>
              <a:t> changes in S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 equilibrium achieved instantly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But in reality it might take longer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dynamics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“Spider web model”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Example: D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up  W up  attracts L  W falls  L falls</a:t>
            </a:r>
          </a:p>
          <a:p>
            <a:pPr>
              <a:spcBef>
                <a:spcPct val="20000"/>
              </a:spcBef>
              <a:buFont typeface="Wingdings"/>
              <a:buChar char="à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 the cycle repeats itself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Also: 1) another shock of D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“in the way” (a new spider web), 2) the elasticities can bring about a non-stable solution, a situation oscillating between excesses y shortages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5.8. Types of unemployment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14422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Employment rate (%) = 100*employment/EAP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Unemployment rate (%) = 100*unemployment/LF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Natural level of employment consistent with certain output and with a natural rate of unemployment (NRU-NAIRU)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Types of unemployment: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Frictional:</a:t>
            </a:r>
            <a:r>
              <a:rPr lang="en-US" sz="2400" dirty="0" smtClean="0">
                <a:sym typeface="Wingdings" pitchFamily="2" charset="2"/>
              </a:rPr>
              <a:t> the LM never clears completely  frictions due to i) search unemployment or ii) wait unemployment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Structural:</a:t>
            </a:r>
            <a:r>
              <a:rPr lang="en-US" sz="2400" dirty="0" smtClean="0">
                <a:sym typeface="Wingdings" pitchFamily="2" charset="2"/>
              </a:rPr>
              <a:t> part of the NRU. It is like the frictional type but long-lived; there is a severe mismatch between D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400" dirty="0" smtClean="0">
                <a:sym typeface="Wingdings" pitchFamily="2" charset="2"/>
              </a:rPr>
              <a:t> and S</a:t>
            </a:r>
            <a:r>
              <a:rPr lang="en-US" sz="1500" dirty="0" smtClean="0">
                <a:sym typeface="Wingdings" pitchFamily="2" charset="2"/>
              </a:rPr>
              <a:t>L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Deficient-Demand </a:t>
            </a:r>
            <a:r>
              <a:rPr lang="en-US" sz="2400" dirty="0" smtClean="0">
                <a:sym typeface="Wingdings" pitchFamily="2" charset="2"/>
              </a:rPr>
              <a:t>(Keynesian): recessions and depressions that cause a “deficiency” in aggregate demand  lay-offs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Classical:</a:t>
            </a:r>
            <a:r>
              <a:rPr lang="en-US" sz="2400" dirty="0" smtClean="0">
                <a:sym typeface="Wingdings" pitchFamily="2" charset="2"/>
              </a:rPr>
              <a:t> when W &gt; W</a:t>
            </a:r>
            <a:r>
              <a:rPr lang="en-US" sz="1500" dirty="0" smtClean="0">
                <a:sym typeface="Wingdings" pitchFamily="2" charset="2"/>
              </a:rPr>
              <a:t>e</a:t>
            </a:r>
            <a:r>
              <a:rPr lang="en-US" sz="2400" dirty="0" smtClean="0">
                <a:sym typeface="Wingdings" pitchFamily="2" charset="2"/>
              </a:rPr>
              <a:t>  intervention (W</a:t>
            </a:r>
            <a:r>
              <a:rPr lang="en-US" sz="1500" dirty="0" smtClean="0">
                <a:sym typeface="Wingdings" pitchFamily="2" charset="2"/>
              </a:rPr>
              <a:t>min</a:t>
            </a:r>
            <a:r>
              <a:rPr lang="en-US" sz="2400" dirty="0" smtClean="0">
                <a:sym typeface="Wingdings" pitchFamily="2" charset="2"/>
              </a:rPr>
              <a:t>, unions, etc.)</a:t>
            </a:r>
          </a:p>
          <a:p>
            <a:pPr marL="914400" lvl="1" indent="-457200">
              <a:spcBef>
                <a:spcPct val="20000"/>
              </a:spcBef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Only 1 is </a:t>
            </a: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voluntary</a:t>
            </a:r>
            <a:r>
              <a:rPr lang="en-US" sz="2400" dirty="0" smtClean="0">
                <a:sym typeface="Wingdings" pitchFamily="2" charset="2"/>
              </a:rPr>
              <a:t>, 2-4 </a:t>
            </a: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involuntary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4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5.3. Monopoly in the product market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Given that the monopolist faces a negatively sloped D</a:t>
            </a:r>
            <a:r>
              <a:rPr lang="en-US" sz="14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, his D</a:t>
            </a:r>
            <a:r>
              <a:rPr lang="en-US" sz="14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will be less elastic  MRPL &lt; VMPL</a:t>
            </a:r>
            <a:endParaRPr lang="en-US" sz="14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This inequality implies a loss of social efficiency,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even with</a:t>
            </a:r>
            <a:r>
              <a:rPr lang="en-US" sz="2800" dirty="0" smtClean="0">
                <a:sym typeface="Wingdings" pitchFamily="2" charset="2"/>
              </a:rPr>
              <a:t> perfect competition in the labor market!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We have:</a:t>
            </a:r>
          </a:p>
          <a:p>
            <a:pPr marL="914400" lvl="1" indent="-4572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D</a:t>
            </a:r>
            <a:r>
              <a:rPr lang="en-US" sz="1400" dirty="0" smtClean="0">
                <a:sym typeface="Wingdings" pitchFamily="2" charset="2"/>
              </a:rPr>
              <a:t>L</a:t>
            </a:r>
            <a:r>
              <a:rPr lang="en-US" sz="2200" dirty="0" smtClean="0">
                <a:sym typeface="Wingdings" pitchFamily="2" charset="2"/>
              </a:rPr>
              <a:t> of monopolist is less elastic</a:t>
            </a:r>
          </a:p>
          <a:p>
            <a:pPr marL="914400" lvl="1" indent="-4572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Still, he behaves as the perfect competitor  MRPL = MWC</a:t>
            </a:r>
            <a:endParaRPr lang="en-US" sz="1400" dirty="0" smtClean="0">
              <a:sym typeface="Wingdings" pitchFamily="2" charset="2"/>
            </a:endParaRPr>
          </a:p>
          <a:p>
            <a:pPr marL="914400" lvl="1" indent="-4572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Pays same wage as perfect competitor (no unions)</a:t>
            </a:r>
          </a:p>
          <a:p>
            <a:pPr marL="914400" lvl="1" indent="-4572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Badly utilized resources (loss of efficiency)</a:t>
            </a:r>
          </a:p>
          <a:p>
            <a:pPr marL="914400" lvl="1" indent="-457200">
              <a:spcBef>
                <a:spcPct val="20000"/>
              </a:spcBef>
              <a:tabLst>
                <a:tab pos="1077913" algn="l"/>
              </a:tabLst>
            </a:pPr>
            <a:endParaRPr lang="en-US" sz="22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ea typeface="+mj-ea"/>
                <a:cs typeface="+mj-cs"/>
              </a:rPr>
              <a:t>5.4. </a:t>
            </a:r>
            <a:r>
              <a:rPr lang="en-US" sz="4000" dirty="0" smtClean="0"/>
              <a:t>Monopsony in the labor market</a:t>
            </a:r>
            <a:endParaRPr kumimoji="0" lang="es-ES" sz="4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opposite</a:t>
            </a:r>
            <a:r>
              <a:rPr lang="en-US" sz="2800" dirty="0" smtClean="0">
                <a:sym typeface="Wingdings" pitchFamily="2" charset="2"/>
              </a:rPr>
              <a:t> of PC in the LM</a:t>
            </a:r>
            <a:endParaRPr lang="en-US" sz="14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Now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one buyer of L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Before (PC)  workers had lots of choices, as a result firms had to pay W</a:t>
            </a:r>
            <a:r>
              <a:rPr lang="en-US" sz="2000" dirty="0" smtClean="0">
                <a:sym typeface="Wingdings" pitchFamily="2" charset="2"/>
              </a:rPr>
              <a:t>e</a:t>
            </a:r>
            <a:r>
              <a:rPr lang="en-US" sz="2800" dirty="0" smtClean="0">
                <a:sym typeface="Wingdings" pitchFamily="2" charset="2"/>
              </a:rPr>
              <a:t> (eq.); now there is one buyer/firm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Other monopsony conditions might arise due to: business loyalty, family obligations, fear to the unknown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Just as the monopolist can increase p, the monopsonist can lower W</a:t>
            </a:r>
            <a:r>
              <a:rPr lang="en-US" sz="2800" dirty="0" smtClean="0">
                <a:latin typeface="Verdana"/>
                <a:ea typeface="Verdana"/>
                <a:cs typeface="Verdana"/>
                <a:sym typeface="Wingdings" pitchFamily="2" charset="2"/>
              </a:rPr>
              <a:t>‒</a:t>
            </a:r>
            <a:r>
              <a:rPr lang="en-US" sz="2800" dirty="0" smtClean="0">
                <a:sym typeface="Wingdings" pitchFamily="2" charset="2"/>
              </a:rPr>
              <a:t>both in relation to PC (in PM and LM)</a:t>
            </a:r>
          </a:p>
          <a:p>
            <a:pPr marL="914400" lvl="1" indent="-457200">
              <a:spcBef>
                <a:spcPct val="20000"/>
              </a:spcBef>
              <a:tabLst>
                <a:tab pos="1077913" algn="l"/>
              </a:tabLst>
            </a:pPr>
            <a:endParaRPr lang="en-US" sz="22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The difference between monopsony and PC is the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</a:t>
            </a:r>
            <a:r>
              <a:rPr lang="en-US" sz="1400" dirty="0" smtClean="0">
                <a:solidFill>
                  <a:srgbClr val="FF0000"/>
                </a:solidFill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curve for the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firm</a:t>
            </a:r>
            <a:r>
              <a:rPr lang="en-US" sz="2800" dirty="0" smtClean="0">
                <a:sym typeface="Wingdings" pitchFamily="2" charset="2"/>
              </a:rPr>
              <a:t>: before it was infinitely elastic; now it has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(+) slope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The S</a:t>
            </a:r>
            <a:r>
              <a:rPr lang="en-US" sz="14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of the monopsonist is equal to the market’s, for there is only one firm hiring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To attract more L the monopsonist must increase W (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“wage-setter”</a:t>
            </a:r>
            <a:r>
              <a:rPr lang="en-US" sz="2800" dirty="0" smtClean="0">
                <a:sym typeface="Wingdings" pitchFamily="2" charset="2"/>
              </a:rPr>
              <a:t>)  the firm will do that as it expands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What is the hiring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rule</a:t>
            </a:r>
            <a:r>
              <a:rPr lang="en-US" sz="2800" dirty="0" smtClean="0">
                <a:sym typeface="Wingdings" pitchFamily="2" charset="2"/>
              </a:rPr>
              <a:t>?  whenever MRPL &gt; MWC</a:t>
            </a:r>
            <a:endParaRPr lang="en-US" sz="14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But MWC should be defined  </a:t>
            </a:r>
            <a:r>
              <a:rPr lang="en-US" sz="2800" dirty="0" smtClean="0">
                <a:sym typeface="Wingdings" pitchFamily="2" charset="2"/>
              </a:rPr>
              <a:t>steeper </a:t>
            </a:r>
            <a:r>
              <a:rPr lang="en-US" sz="2800" dirty="0" smtClean="0">
                <a:sym typeface="Wingdings" pitchFamily="2" charset="2"/>
              </a:rPr>
              <a:t>than the S</a:t>
            </a:r>
            <a:r>
              <a:rPr lang="en-US" sz="1400" dirty="0" smtClean="0">
                <a:sym typeface="Wingdings" pitchFamily="2" charset="2"/>
              </a:rPr>
              <a:t>L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In hiring more L the firm will have to rise W to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everyone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ea typeface="+mj-ea"/>
                <a:cs typeface="+mj-cs"/>
              </a:rPr>
              <a:t>5.4. </a:t>
            </a:r>
            <a:r>
              <a:rPr lang="en-US" sz="4000" dirty="0" smtClean="0"/>
              <a:t>Monopsony in the labor market</a:t>
            </a:r>
            <a:endParaRPr kumimoji="0" lang="es-ES" sz="4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0" y="1214422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A controversial and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political </a:t>
            </a:r>
            <a:r>
              <a:rPr lang="en-US" sz="2800" dirty="0" smtClean="0">
                <a:sym typeface="Wingdings" pitchFamily="2" charset="2"/>
              </a:rPr>
              <a:t>issue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1938 in USA, covered 43% of occupations, today 90% approx.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Fixed</a:t>
            </a:r>
            <a:r>
              <a:rPr lang="en-US" sz="2800" dirty="0" smtClean="0">
                <a:sym typeface="Wingdings" pitchFamily="2" charset="2"/>
              </a:rPr>
              <a:t> amount per hour ($)  continually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eroding</a:t>
            </a:r>
            <a:endParaRPr lang="en-US" sz="28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Goal: to what extent is it fulfilled?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To keep a minimum for health and welfare for workers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“floor” </a:t>
            </a:r>
            <a:r>
              <a:rPr lang="en-US" sz="2800" dirty="0" smtClean="0">
                <a:sym typeface="Wingdings" pitchFamily="2" charset="2"/>
              </a:rPr>
              <a:t>for the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“working-poor”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BUT… </a:t>
            </a:r>
            <a:r>
              <a:rPr lang="en-US" sz="2800" dirty="0" smtClean="0">
                <a:sym typeface="Wingdings" pitchFamily="2" charset="2"/>
              </a:rPr>
              <a:t>the </a:t>
            </a:r>
            <a:r>
              <a:rPr lang="en-US" sz="2800" dirty="0" smtClean="0">
                <a:sym typeface="Wingdings" pitchFamily="2" charset="2"/>
              </a:rPr>
              <a:t>truth is that a small share </a:t>
            </a:r>
            <a:r>
              <a:rPr lang="en-US" sz="2800" dirty="0" smtClean="0">
                <a:sym typeface="Wingdings" pitchFamily="2" charset="2"/>
              </a:rPr>
              <a:t>of people lives </a:t>
            </a:r>
            <a:r>
              <a:rPr lang="en-US" sz="2800" dirty="0" smtClean="0">
                <a:sym typeface="Wingdings" pitchFamily="2" charset="2"/>
              </a:rPr>
              <a:t>in utter poverty; </a:t>
            </a:r>
            <a:r>
              <a:rPr lang="en-US" sz="2800" dirty="0" smtClean="0">
                <a:sym typeface="Wingdings" pitchFamily="2" charset="2"/>
              </a:rPr>
              <a:t>instead, </a:t>
            </a:r>
            <a:r>
              <a:rPr lang="en-US" sz="2800" dirty="0" smtClean="0">
                <a:sym typeface="Wingdings" pitchFamily="2" charset="2"/>
              </a:rPr>
              <a:t>it might affect “secondary earners” badly (e.g. youngsters, </a:t>
            </a:r>
            <a:r>
              <a:rPr lang="en-US" sz="2800" dirty="0" smtClean="0">
                <a:sym typeface="Wingdings" pitchFamily="2" charset="2"/>
              </a:rPr>
              <a:t>part-timers, first </a:t>
            </a:r>
            <a:r>
              <a:rPr lang="en-US" sz="2800" dirty="0" smtClean="0">
                <a:sym typeface="Wingdings" pitchFamily="2" charset="2"/>
              </a:rPr>
              <a:t>timers)</a:t>
            </a:r>
            <a:endParaRPr lang="en-US" sz="2800" dirty="0" smtClean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ea typeface="+mj-ea"/>
                <a:cs typeface="+mj-cs"/>
              </a:rPr>
              <a:t>5.5. </a:t>
            </a:r>
            <a:r>
              <a:rPr lang="en-US" sz="4000" dirty="0" smtClean="0"/>
              <a:t>Minimum wage law</a:t>
            </a:r>
            <a:endParaRPr kumimoji="0" lang="es-ES" sz="4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0" y="1214422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In PC, who wins and who loses?</a:t>
            </a:r>
            <a:endParaRPr lang="en-US" sz="2800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Example (regulated and non-regulated sectors)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Consequences: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W</a:t>
            </a:r>
            <a:r>
              <a:rPr lang="en-US" sz="1500" dirty="0" smtClean="0">
                <a:sym typeface="Wingdings" pitchFamily="2" charset="2"/>
              </a:rPr>
              <a:t>min</a:t>
            </a:r>
            <a:r>
              <a:rPr lang="en-US" sz="2200" dirty="0" smtClean="0">
                <a:sym typeface="Wingdings" pitchFamily="2" charset="2"/>
              </a:rPr>
              <a:t> will lower the L in regulated sector (</a:t>
            </a:r>
            <a:r>
              <a:rPr lang="en-US" sz="2200" dirty="0" smtClean="0">
                <a:solidFill>
                  <a:srgbClr val="FF0000"/>
                </a:solidFill>
                <a:sym typeface="Wingdings" pitchFamily="2" charset="2"/>
              </a:rPr>
              <a:t>scale ef. </a:t>
            </a:r>
            <a:r>
              <a:rPr lang="en-US" sz="2200" dirty="0" smtClean="0">
                <a:sym typeface="Wingdings" pitchFamily="2" charset="2"/>
              </a:rPr>
              <a:t> labor costs go up)  in the long run L will fall even more (</a:t>
            </a:r>
            <a:r>
              <a:rPr lang="en-US" sz="2200" dirty="0" smtClean="0">
                <a:solidFill>
                  <a:srgbClr val="FF0000"/>
                </a:solidFill>
                <a:sym typeface="Wingdings" pitchFamily="2" charset="2"/>
              </a:rPr>
              <a:t>substitution ef.</a:t>
            </a:r>
            <a:r>
              <a:rPr lang="en-US" sz="2200" dirty="0" smtClean="0">
                <a:sym typeface="Wingdings" pitchFamily="2" charset="2"/>
              </a:rPr>
              <a:t>)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olidFill>
                  <a:srgbClr val="FF0000"/>
                </a:solidFill>
                <a:sym typeface="Wingdings" pitchFamily="2" charset="2"/>
              </a:rPr>
              <a:t>Unemployment</a:t>
            </a:r>
            <a:r>
              <a:rPr lang="en-US" sz="2200" dirty="0" smtClean="0">
                <a:sym typeface="Wingdings" pitchFamily="2" charset="2"/>
              </a:rPr>
              <a:t> in the regulated sector follows, albeit not necessarily: out of LF (study, L</a:t>
            </a:r>
            <a:r>
              <a:rPr lang="en-US" sz="1500" dirty="0" smtClean="0">
                <a:sym typeface="Wingdings" pitchFamily="2" charset="2"/>
              </a:rPr>
              <a:t>h</a:t>
            </a:r>
            <a:r>
              <a:rPr lang="en-US" sz="2200" dirty="0" smtClean="0">
                <a:sym typeface="Wingdings" pitchFamily="2" charset="2"/>
              </a:rPr>
              <a:t>) or work in the non-regulated sector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Workers move to non-regulated sector, leading to a </a:t>
            </a:r>
            <a:r>
              <a:rPr lang="en-US" sz="2200" dirty="0" smtClean="0">
                <a:solidFill>
                  <a:srgbClr val="FF0000"/>
                </a:solidFill>
                <a:sym typeface="Wingdings" pitchFamily="2" charset="2"/>
              </a:rPr>
              <a:t>fall</a:t>
            </a:r>
            <a:r>
              <a:rPr lang="en-US" sz="2200" dirty="0" smtClean="0">
                <a:sym typeface="Wingdings" pitchFamily="2" charset="2"/>
              </a:rPr>
              <a:t> of W and an increase of L there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olidFill>
                  <a:srgbClr val="FF0000"/>
                </a:solidFill>
                <a:sym typeface="Wingdings" pitchFamily="2" charset="2"/>
              </a:rPr>
              <a:t>“Winners” </a:t>
            </a:r>
            <a:r>
              <a:rPr lang="en-US" sz="2200" dirty="0" smtClean="0">
                <a:sym typeface="Wingdings" pitchFamily="2" charset="2"/>
              </a:rPr>
              <a:t>are those who keep L earning more </a:t>
            </a:r>
            <a:r>
              <a:rPr lang="en-US" sz="2200" dirty="0" smtClean="0">
                <a:sym typeface="Wingdings" pitchFamily="2" charset="2"/>
              </a:rPr>
              <a:t>in reg. sector (W</a:t>
            </a:r>
            <a:r>
              <a:rPr lang="en-US" sz="1500" dirty="0" smtClean="0">
                <a:sym typeface="Wingdings" pitchFamily="2" charset="2"/>
              </a:rPr>
              <a:t>min</a:t>
            </a:r>
            <a:r>
              <a:rPr lang="en-US" sz="2200" dirty="0" smtClean="0">
                <a:sym typeface="Wingdings" pitchFamily="2" charset="2"/>
              </a:rPr>
              <a:t>)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200" dirty="0" smtClean="0">
                <a:solidFill>
                  <a:srgbClr val="FF0000"/>
                </a:solidFill>
                <a:sym typeface="Wingdings" pitchFamily="2" charset="2"/>
              </a:rPr>
              <a:t>“Losers” </a:t>
            </a:r>
            <a:r>
              <a:rPr lang="en-US" sz="2200" dirty="0" smtClean="0">
                <a:sym typeface="Wingdings" pitchFamily="2" charset="2"/>
              </a:rPr>
              <a:t>are: laid-off workers from regulated sector, consumers, firms making less π, and those workers earning less in the non-regulated sector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ea typeface="+mj-ea"/>
                <a:cs typeface="+mj-cs"/>
              </a:rPr>
              <a:t>5.5. </a:t>
            </a:r>
            <a:r>
              <a:rPr lang="en-US" sz="4000" dirty="0" smtClean="0"/>
              <a:t>Minimum wage law</a:t>
            </a:r>
            <a:endParaRPr kumimoji="0" lang="es-ES" sz="4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0" y="1214422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Therefore, has the minimum wage law accomplished its goal?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It will depend on the elasticity of the D</a:t>
            </a:r>
            <a:r>
              <a:rPr lang="en-US" sz="1500" dirty="0" smtClean="0">
                <a:sym typeface="Wingdings" pitchFamily="2" charset="2"/>
              </a:rPr>
              <a:t>L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If ED</a:t>
            </a:r>
            <a:r>
              <a:rPr lang="en-US" sz="14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&lt; 1 (inelastic) then the drop (%) in L will be smaller than the increase (%) of W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If ED</a:t>
            </a:r>
            <a:r>
              <a:rPr lang="en-US" sz="14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&gt; 1 (elastic) then the drop (%) in L will be bigger than the increase (%) of W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However, there will always be workers that might lose their jobs  non-regulated sector, W go down (if flexible, if not  unemployment)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Other cases: monopsony, efficiency wages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ea typeface="+mj-ea"/>
                <a:cs typeface="+mj-cs"/>
              </a:rPr>
              <a:t>5.5. </a:t>
            </a:r>
            <a:r>
              <a:rPr lang="en-US" sz="4000" dirty="0" smtClean="0"/>
              <a:t>Minimum wage law</a:t>
            </a:r>
            <a:endParaRPr kumimoji="0" lang="es-ES" sz="4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5.6. Union strength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14422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The idea behind unions is that workers sell their labor services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collectively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They can raise W in 3 ways: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Increasing D</a:t>
            </a:r>
            <a:r>
              <a:rPr lang="en-US" sz="1500" dirty="0" smtClean="0">
                <a:sym typeface="Wingdings" pitchFamily="2" charset="2"/>
              </a:rPr>
              <a:t>L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Limiting S</a:t>
            </a:r>
            <a:r>
              <a:rPr lang="en-US" sz="1500" dirty="0" smtClean="0">
                <a:sym typeface="Wingdings" pitchFamily="2" charset="2"/>
              </a:rPr>
              <a:t>L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Bargaining W &gt; W</a:t>
            </a:r>
            <a:r>
              <a:rPr lang="en-US" sz="1500" dirty="0" smtClean="0">
                <a:sym typeface="Wingdings" pitchFamily="2" charset="2"/>
              </a:rPr>
              <a:t>e</a:t>
            </a: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For 1: i) increase </a:t>
            </a:r>
            <a:r>
              <a:rPr lang="en-US" sz="2800" dirty="0" smtClean="0">
                <a:sym typeface="Wingdings" pitchFamily="2" charset="2"/>
              </a:rPr>
              <a:t>D</a:t>
            </a:r>
            <a:r>
              <a:rPr lang="en-US" sz="15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n-US" sz="2800" dirty="0" smtClean="0">
                <a:sym typeface="Wingdings" pitchFamily="2" charset="2"/>
              </a:rPr>
              <a:t>ii) increase py, iii) Δp</a:t>
            </a:r>
            <a:r>
              <a:rPr lang="en-US" sz="1500" dirty="0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, iv) increase m</a:t>
            </a: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For 2: i’) limiting n, ii’) </a:t>
            </a:r>
            <a:r>
              <a:rPr lang="en-US" sz="2800" dirty="0" smtClean="0">
                <a:sym typeface="Wingdings" pitchFamily="2" charset="2"/>
              </a:rPr>
              <a:t>ΔY</a:t>
            </a:r>
            <a:r>
              <a:rPr lang="en-US" sz="1500" dirty="0" smtClean="0">
                <a:sym typeface="Wingdings" pitchFamily="2" charset="2"/>
              </a:rPr>
              <a:t>NL</a:t>
            </a:r>
            <a:endParaRPr lang="en-US" sz="1500" dirty="0" smtClean="0">
              <a:sym typeface="Wingdings" pitchFamily="2" charset="2"/>
            </a:endParaRP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For 3: credible threats (restrict S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, strikes)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0" y="1214422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A simple model can show some things about unionized LM: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Long and “chronic” waiting list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“Safe” contracts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Lower ED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: only in short run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impossible</a:t>
            </a:r>
            <a:r>
              <a:rPr lang="en-US" sz="2800" dirty="0" smtClean="0">
                <a:sym typeface="Wingdings" pitchFamily="2" charset="2"/>
              </a:rPr>
              <a:t> in long run</a:t>
            </a: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With foreign competition and from other sectors, the sector might suffer (p rises)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The D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tends to shift to the right with </a:t>
            </a:r>
            <a:r>
              <a:rPr lang="en-US" sz="2800" i="1" dirty="0" smtClean="0">
                <a:sym typeface="Wingdings" pitchFamily="2" charset="2"/>
              </a:rPr>
              <a:t>t</a:t>
            </a:r>
            <a:r>
              <a:rPr lang="en-US" sz="2800" dirty="0" smtClean="0">
                <a:sym typeface="Wingdings" pitchFamily="2" charset="2"/>
              </a:rPr>
              <a:t>, so the result of this “interference” is a lowering of the rate of growth of job opportunities 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5.6. Union strength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1106</Words>
  <Application>Microsoft Office PowerPoint</Application>
  <PresentationFormat>Presentación en pantalla (4:3)</PresentationFormat>
  <Paragraphs>123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29</cp:revision>
  <dcterms:created xsi:type="dcterms:W3CDTF">2011-12-13T17:27:37Z</dcterms:created>
  <dcterms:modified xsi:type="dcterms:W3CDTF">2012-01-12T13:29:34Z</dcterms:modified>
</cp:coreProperties>
</file>