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5B4981-B9A4-4232-B742-D7BC118C1669}" type="datetimeFigureOut">
              <a:rPr lang="es-ES" smtClean="0"/>
              <a:pPr/>
              <a:t>13/12/2011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404463-D77D-4B3B-99D3-20433BCB47CD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4F65F-85A5-46A2-99E8-F76256642916}" type="slidenum">
              <a:rPr lang="es-ES" smtClean="0"/>
              <a:pPr/>
              <a:t>1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4F65F-85A5-46A2-99E8-F76256642916}" type="slidenum">
              <a:rPr lang="es-ES" smtClean="0"/>
              <a:pPr/>
              <a:t>2</a:t>
            </a:fld>
            <a:endParaRPr lang="es-E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4F65F-85A5-46A2-99E8-F76256642916}" type="slidenum">
              <a:rPr lang="es-ES" smtClean="0"/>
              <a:pPr/>
              <a:t>3</a:t>
            </a:fld>
            <a:endParaRPr lang="es-E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4F65F-85A5-46A2-99E8-F76256642916}" type="slidenum">
              <a:rPr lang="es-ES" smtClean="0"/>
              <a:pPr/>
              <a:t>4</a:t>
            </a:fld>
            <a:endParaRPr lang="es-E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4F65F-85A5-46A2-99E8-F76256642916}" type="slidenum">
              <a:rPr lang="es-ES" smtClean="0"/>
              <a:pPr/>
              <a:t>5</a:t>
            </a:fld>
            <a:endParaRPr lang="es-E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4F65F-85A5-46A2-99E8-F76256642916}" type="slidenum">
              <a:rPr lang="es-ES" smtClean="0"/>
              <a:pPr/>
              <a:t>6</a:t>
            </a:fld>
            <a:endParaRPr lang="es-E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74F65F-85A5-46A2-99E8-F76256642916}" type="slidenum">
              <a:rPr lang="es-ES" smtClean="0"/>
              <a:pPr/>
              <a:t>7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EAA64-A3CA-4E46-9433-953466565322}" type="datetimeFigureOut">
              <a:rPr lang="es-ES" smtClean="0"/>
              <a:pPr/>
              <a:t>13/12/2011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38FBB-2860-457A-B1E2-DD90FE4A42A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EAA64-A3CA-4E46-9433-953466565322}" type="datetimeFigureOut">
              <a:rPr lang="es-ES" smtClean="0"/>
              <a:pPr/>
              <a:t>13/12/2011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38FBB-2860-457A-B1E2-DD90FE4A42A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EAA64-A3CA-4E46-9433-953466565322}" type="datetimeFigureOut">
              <a:rPr lang="es-ES" smtClean="0"/>
              <a:pPr/>
              <a:t>13/12/2011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38FBB-2860-457A-B1E2-DD90FE4A42A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EAA64-A3CA-4E46-9433-953466565322}" type="datetimeFigureOut">
              <a:rPr lang="es-ES" smtClean="0"/>
              <a:pPr/>
              <a:t>13/12/2011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38FBB-2860-457A-B1E2-DD90FE4A42A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EAA64-A3CA-4E46-9433-953466565322}" type="datetimeFigureOut">
              <a:rPr lang="es-ES" smtClean="0"/>
              <a:pPr/>
              <a:t>13/12/2011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38FBB-2860-457A-B1E2-DD90FE4A42A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EAA64-A3CA-4E46-9433-953466565322}" type="datetimeFigureOut">
              <a:rPr lang="es-ES" smtClean="0"/>
              <a:pPr/>
              <a:t>13/12/2011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38FBB-2860-457A-B1E2-DD90FE4A42A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EAA64-A3CA-4E46-9433-953466565322}" type="datetimeFigureOut">
              <a:rPr lang="es-ES" smtClean="0"/>
              <a:pPr/>
              <a:t>13/12/2011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38FBB-2860-457A-B1E2-DD90FE4A42A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EAA64-A3CA-4E46-9433-953466565322}" type="datetimeFigureOut">
              <a:rPr lang="es-ES" smtClean="0"/>
              <a:pPr/>
              <a:t>13/12/2011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38FBB-2860-457A-B1E2-DD90FE4A42A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EAA64-A3CA-4E46-9433-953466565322}" type="datetimeFigureOut">
              <a:rPr lang="es-ES" smtClean="0"/>
              <a:pPr/>
              <a:t>13/12/2011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38FBB-2860-457A-B1E2-DD90FE4A42A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EAA64-A3CA-4E46-9433-953466565322}" type="datetimeFigureOut">
              <a:rPr lang="es-ES" smtClean="0"/>
              <a:pPr/>
              <a:t>13/12/2011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38FBB-2860-457A-B1E2-DD90FE4A42A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EAA64-A3CA-4E46-9433-953466565322}" type="datetimeFigureOut">
              <a:rPr lang="es-ES" smtClean="0"/>
              <a:pPr/>
              <a:t>13/12/2011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38FBB-2860-457A-B1E2-DD90FE4A42A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EAA64-A3CA-4E46-9433-953466565322}" type="datetimeFigureOut">
              <a:rPr lang="es-ES" smtClean="0"/>
              <a:pPr/>
              <a:t>13/12/2011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338FBB-2860-457A-B1E2-DD90FE4A42A1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214282" y="71414"/>
            <a:ext cx="87154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4.7. </a:t>
            </a:r>
            <a:r>
              <a:rPr lang="en-US" sz="4000" dirty="0" smtClean="0"/>
              <a:t>Human capital theory</a:t>
            </a:r>
            <a:endParaRPr kumimoji="0" lang="en-US" sz="4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0" y="1285860"/>
            <a:ext cx="9144000" cy="5572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3000" dirty="0" smtClean="0">
                <a:sym typeface="Wingdings" pitchFamily="2" charset="2"/>
              </a:rPr>
              <a:t>Just as firms invest in K, the </a:t>
            </a:r>
            <a:r>
              <a:rPr lang="en-US" sz="3000" i="1" dirty="0" smtClean="0">
                <a:sym typeface="Wingdings" pitchFamily="2" charset="2"/>
              </a:rPr>
              <a:t>i</a:t>
            </a:r>
            <a:r>
              <a:rPr lang="en-US" sz="3000" dirty="0" smtClean="0">
                <a:sym typeface="Wingdings" pitchFamily="2" charset="2"/>
              </a:rPr>
              <a:t>’s will invest in </a:t>
            </a:r>
            <a:r>
              <a:rPr lang="en-US" sz="3000" dirty="0" smtClean="0">
                <a:solidFill>
                  <a:srgbClr val="FF0000"/>
                </a:solidFill>
                <a:sym typeface="Wingdings" pitchFamily="2" charset="2"/>
              </a:rPr>
              <a:t>Hk</a:t>
            </a:r>
            <a:r>
              <a:rPr lang="en-US" sz="3000" dirty="0" smtClean="0">
                <a:sym typeface="Wingdings" pitchFamily="2" charset="2"/>
              </a:rPr>
              <a:t> (education, training, etc.)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0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3000" dirty="0" smtClean="0">
                <a:solidFill>
                  <a:srgbClr val="FF0000"/>
                </a:solidFill>
                <a:sym typeface="Wingdings" pitchFamily="2" charset="2"/>
              </a:rPr>
              <a:t>Data</a:t>
            </a:r>
            <a:r>
              <a:rPr lang="en-US" sz="3000" dirty="0" smtClean="0">
                <a:sym typeface="Wingdings" pitchFamily="2" charset="2"/>
              </a:rPr>
              <a:t> reveal: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600" dirty="0" smtClean="0">
                <a:sym typeface="Wingdings" pitchFamily="2" charset="2"/>
              </a:rPr>
              <a:t>Spending in education and training is important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600" dirty="0" smtClean="0">
                <a:sym typeface="Wingdings" pitchFamily="2" charset="2"/>
              </a:rPr>
              <a:t>Educational achievements have increased in recent years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600" dirty="0" smtClean="0">
                <a:sym typeface="Wingdings" pitchFamily="2" charset="2"/>
              </a:rPr>
              <a:t>Investment in education results in higher income</a:t>
            </a:r>
          </a:p>
          <a:p>
            <a:pPr marL="514350" indent="-514350">
              <a:spcBef>
                <a:spcPct val="20000"/>
              </a:spcBef>
              <a:tabLst>
                <a:tab pos="1077913" algn="l"/>
              </a:tabLst>
            </a:pPr>
            <a:endParaRPr lang="en-US" sz="2000" dirty="0" smtClean="0">
              <a:sym typeface="Wingdings" pitchFamily="2" charset="2"/>
            </a:endParaRPr>
          </a:p>
          <a:p>
            <a:pPr marL="514350" indent="-514350">
              <a:spcBef>
                <a:spcPct val="20000"/>
              </a:spcBef>
              <a:tabLst>
                <a:tab pos="1077913" algn="l"/>
              </a:tabLst>
            </a:pPr>
            <a:r>
              <a:rPr lang="en-US" sz="2600" dirty="0" smtClean="0">
                <a:sym typeface="Wingdings" pitchFamily="2" charset="2"/>
              </a:rPr>
              <a:t>A. Smith  coins Hk term</a:t>
            </a:r>
          </a:p>
          <a:p>
            <a:pPr marL="514350" indent="-514350">
              <a:spcBef>
                <a:spcPct val="20000"/>
              </a:spcBef>
              <a:tabLst>
                <a:tab pos="1077913" algn="l"/>
              </a:tabLst>
            </a:pPr>
            <a:r>
              <a:rPr lang="en-US" sz="2600" dirty="0" smtClean="0">
                <a:sym typeface="Wingdings" pitchFamily="2" charset="2"/>
              </a:rPr>
              <a:t>Other (Mincer, Schultz, Becker) “model” the idea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endParaRPr lang="en-US" sz="2600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214282" y="71414"/>
            <a:ext cx="87154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s-ES" sz="4000" dirty="0" smtClean="0">
                <a:latin typeface="+mj-lt"/>
                <a:ea typeface="+mj-ea"/>
                <a:cs typeface="+mj-cs"/>
              </a:rPr>
              <a:t>4.7. </a:t>
            </a:r>
            <a:r>
              <a:rPr lang="en-US" sz="4000" dirty="0" smtClean="0"/>
              <a:t>Human capital theory</a:t>
            </a:r>
            <a:endParaRPr kumimoji="0" lang="es-ES" sz="4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0" y="1285860"/>
            <a:ext cx="9144000" cy="5572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600" dirty="0" smtClean="0">
                <a:sym typeface="Wingdings" pitchFamily="2" charset="2"/>
              </a:rPr>
              <a:t>Every expenditure which implies an increase of future productivity levels is an </a:t>
            </a:r>
            <a:r>
              <a:rPr lang="en-US" sz="2600" dirty="0" smtClean="0">
                <a:solidFill>
                  <a:srgbClr val="FF0000"/>
                </a:solidFill>
                <a:sym typeface="Wingdings" pitchFamily="2" charset="2"/>
              </a:rPr>
              <a:t>investment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0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600" dirty="0" smtClean="0">
                <a:sym typeface="Wingdings" pitchFamily="2" charset="2"/>
              </a:rPr>
              <a:t>When an additional year of education is a good investment?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600" dirty="0" smtClean="0">
                <a:sym typeface="Wingdings" pitchFamily="2" charset="2"/>
              </a:rPr>
              <a:t>when the additional benefits &gt; initial costs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600" dirty="0" smtClean="0">
                <a:sym typeface="Wingdings" pitchFamily="2" charset="2"/>
              </a:rPr>
              <a:t>The </a:t>
            </a:r>
            <a:r>
              <a:rPr lang="en-US" sz="2600" dirty="0" smtClean="0">
                <a:solidFill>
                  <a:srgbClr val="FF0000"/>
                </a:solidFill>
                <a:sym typeface="Wingdings" pitchFamily="2" charset="2"/>
              </a:rPr>
              <a:t>rate of return </a:t>
            </a:r>
            <a:r>
              <a:rPr lang="en-US" sz="2600" dirty="0" smtClean="0">
                <a:sym typeface="Wingdings" pitchFamily="2" charset="2"/>
              </a:rPr>
              <a:t>should be at least as equal as other alternatives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0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600" dirty="0" smtClean="0">
                <a:solidFill>
                  <a:srgbClr val="FF0000"/>
                </a:solidFill>
                <a:sym typeface="Wingdings" pitchFamily="2" charset="2"/>
              </a:rPr>
              <a:t>Direct costs</a:t>
            </a:r>
            <a:r>
              <a:rPr lang="en-US" sz="2600" dirty="0" smtClean="0">
                <a:sym typeface="Wingdings" pitchFamily="2" charset="2"/>
              </a:rPr>
              <a:t>: fees, books, etc.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600" dirty="0" smtClean="0">
                <a:solidFill>
                  <a:srgbClr val="FF0000"/>
                </a:solidFill>
                <a:sym typeface="Wingdings" pitchFamily="2" charset="2"/>
              </a:rPr>
              <a:t>Indirect costs </a:t>
            </a:r>
            <a:r>
              <a:rPr lang="en-US" sz="2600" dirty="0" smtClean="0">
                <a:sym typeface="Wingdings" pitchFamily="2" charset="2"/>
              </a:rPr>
              <a:t>(opportunity costs): what people left aside (stop earning) to attend college; usually higher than the direct costs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600" dirty="0" smtClean="0">
                <a:solidFill>
                  <a:srgbClr val="FF0000"/>
                </a:solidFill>
                <a:sym typeface="Wingdings" pitchFamily="2" charset="2"/>
              </a:rPr>
              <a:t>Financial benefits</a:t>
            </a:r>
            <a:r>
              <a:rPr lang="en-US" sz="2600" dirty="0" smtClean="0">
                <a:sym typeface="Wingdings" pitchFamily="2" charset="2"/>
              </a:rPr>
              <a:t>: income that graduate people get in the JM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214282" y="71414"/>
            <a:ext cx="87154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5. The determination of wages</a:t>
            </a:r>
            <a:endParaRPr kumimoji="0" lang="en-US" sz="4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0" y="1285860"/>
            <a:ext cx="9144000" cy="5572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3200" dirty="0" smtClean="0">
                <a:sym typeface="Wingdings" pitchFamily="2" charset="2"/>
              </a:rPr>
              <a:t>5.1. Competitive labor market and law of one wage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8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A D</a:t>
            </a:r>
            <a:r>
              <a:rPr lang="en-US" sz="1500" dirty="0" smtClean="0">
                <a:sym typeface="Wingdings" pitchFamily="2" charset="2"/>
              </a:rPr>
              <a:t>L</a:t>
            </a:r>
            <a:r>
              <a:rPr lang="en-US" sz="2800" dirty="0" smtClean="0">
                <a:sym typeface="Wingdings" pitchFamily="2" charset="2"/>
              </a:rPr>
              <a:t> and a S</a:t>
            </a:r>
            <a:r>
              <a:rPr lang="en-US" sz="1500" dirty="0" smtClean="0">
                <a:sym typeface="Wingdings" pitchFamily="2" charset="2"/>
              </a:rPr>
              <a:t>L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interacting</a:t>
            </a:r>
            <a:r>
              <a:rPr lang="en-US" sz="2800" dirty="0" smtClean="0">
                <a:sym typeface="Wingdings" pitchFamily="2" charset="2"/>
              </a:rPr>
              <a:t> and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determining</a:t>
            </a:r>
            <a:r>
              <a:rPr lang="en-US" sz="2800" dirty="0" smtClean="0">
                <a:sym typeface="Wingdings" pitchFamily="2" charset="2"/>
              </a:rPr>
              <a:t> W and L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Hypotheses: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600" dirty="0" smtClean="0">
                <a:sym typeface="Wingdings" pitchFamily="2" charset="2"/>
              </a:rPr>
              <a:t>Firms max. π and workers U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600" dirty="0" smtClean="0">
                <a:sym typeface="Wingdings" pitchFamily="2" charset="2"/>
              </a:rPr>
              <a:t>Large no. of firms competing for L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600" dirty="0" smtClean="0">
                <a:sym typeface="Wingdings" pitchFamily="2" charset="2"/>
              </a:rPr>
              <a:t>Workers  same productivity or skill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600" dirty="0" smtClean="0">
                <a:sym typeface="Wingdings" pitchFamily="2" charset="2"/>
              </a:rPr>
              <a:t>Firms and workers are wage-takers (no unions)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2600" dirty="0" smtClean="0">
                <a:sym typeface="Wingdings" pitchFamily="2" charset="2"/>
              </a:rPr>
              <a:t>Perfect information and mobility</a:t>
            </a:r>
          </a:p>
          <a:p>
            <a:pPr marL="514350" indent="-514350">
              <a:spcBef>
                <a:spcPct val="20000"/>
              </a:spcBef>
              <a:tabLst>
                <a:tab pos="1077913" algn="l"/>
              </a:tabLst>
            </a:pPr>
            <a:endParaRPr lang="en-US" sz="2000" dirty="0" smtClean="0">
              <a:sym typeface="Wingdings" pitchFamily="2" charset="2"/>
            </a:endParaRPr>
          </a:p>
          <a:p>
            <a:pPr marL="514350" indent="-514350">
              <a:spcBef>
                <a:spcPct val="20000"/>
              </a:spcBef>
              <a:tabLst>
                <a:tab pos="1077913" algn="l"/>
              </a:tabLst>
            </a:pPr>
            <a:r>
              <a:rPr lang="en-US" sz="2600" dirty="0" smtClean="0">
                <a:sym typeface="Wingdings" pitchFamily="2" charset="2"/>
              </a:rPr>
              <a:t>Given 1-5, it yields </a:t>
            </a:r>
            <a:r>
              <a:rPr lang="en-US" sz="2600" dirty="0" smtClean="0">
                <a:solidFill>
                  <a:srgbClr val="FF0000"/>
                </a:solidFill>
                <a:sym typeface="Wingdings" pitchFamily="2" charset="2"/>
              </a:rPr>
              <a:t>“law of one wage” </a:t>
            </a:r>
            <a:r>
              <a:rPr lang="en-US" sz="2600" dirty="0" smtClean="0">
                <a:sym typeface="Wingdings" pitchFamily="2" charset="2"/>
              </a:rPr>
              <a:t>(law of one price)</a:t>
            </a:r>
            <a:endParaRPr lang="en-US" sz="2800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214282" y="71414"/>
            <a:ext cx="87154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5.1. Law of one wage</a:t>
            </a:r>
            <a:endParaRPr kumimoji="0" lang="en-US" sz="4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0" y="1285860"/>
            <a:ext cx="9144000" cy="5572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3200" dirty="0" smtClean="0">
                <a:sym typeface="Wingdings" pitchFamily="2" charset="2"/>
              </a:rPr>
              <a:t> The law of one wage describes a </a:t>
            </a:r>
            <a:r>
              <a:rPr lang="en-US" sz="3200" dirty="0" smtClean="0">
                <a:solidFill>
                  <a:srgbClr val="FF0000"/>
                </a:solidFill>
                <a:sym typeface="Wingdings" pitchFamily="2" charset="2"/>
              </a:rPr>
              <a:t>long run</a:t>
            </a:r>
            <a:r>
              <a:rPr lang="en-US" sz="3200" dirty="0" smtClean="0">
                <a:sym typeface="Wingdings" pitchFamily="2" charset="2"/>
              </a:rPr>
              <a:t> situation, that is, one of </a:t>
            </a:r>
            <a:r>
              <a:rPr lang="en-US" sz="3200" dirty="0" smtClean="0">
                <a:solidFill>
                  <a:srgbClr val="FF0000"/>
                </a:solidFill>
                <a:sym typeface="Wingdings" pitchFamily="2" charset="2"/>
              </a:rPr>
              <a:t>equilibrium</a:t>
            </a:r>
          </a:p>
          <a:p>
            <a:pPr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n-US" sz="20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3200" dirty="0" smtClean="0">
                <a:sym typeface="Wingdings" pitchFamily="2" charset="2"/>
              </a:rPr>
              <a:t> Markets though are in </a:t>
            </a:r>
            <a:r>
              <a:rPr lang="en-US" sz="3200" dirty="0" smtClean="0">
                <a:solidFill>
                  <a:srgbClr val="FF0000"/>
                </a:solidFill>
                <a:sym typeface="Wingdings" pitchFamily="2" charset="2"/>
              </a:rPr>
              <a:t>constant change</a:t>
            </a:r>
            <a:r>
              <a:rPr lang="en-US" sz="3200" dirty="0" smtClean="0">
                <a:sym typeface="Wingdings" pitchFamily="2" charset="2"/>
              </a:rPr>
              <a:t>, so the law does not always stand </a:t>
            </a:r>
          </a:p>
          <a:p>
            <a:pPr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endParaRPr lang="en-US" sz="20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buFont typeface="Arial" pitchFamily="34" charset="0"/>
              <a:buChar char="•"/>
              <a:tabLst>
                <a:tab pos="1077913" algn="l"/>
              </a:tabLst>
            </a:pPr>
            <a:r>
              <a:rPr lang="en-US" sz="3200" dirty="0" smtClean="0">
                <a:sym typeface="Wingdings" pitchFamily="2" charset="2"/>
              </a:rPr>
              <a:t> Further, the hypotheses from the competitive model might not be true in reality  market </a:t>
            </a:r>
            <a:r>
              <a:rPr lang="en-US" sz="3200" dirty="0" smtClean="0">
                <a:solidFill>
                  <a:srgbClr val="FF0000"/>
                </a:solidFill>
                <a:sym typeface="Wingdings" pitchFamily="2" charset="2"/>
              </a:rPr>
              <a:t>imperfections</a:t>
            </a:r>
            <a:endParaRPr lang="en-US" sz="3200" dirty="0" smtClean="0">
              <a:sym typeface="Wingdings" pitchFamily="2" charset="2"/>
            </a:endParaRPr>
          </a:p>
          <a:p>
            <a:pPr lvl="1"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The more serious the imperfection the farther the result from that of perfect competition</a:t>
            </a:r>
          </a:p>
          <a:p>
            <a:pPr lvl="1">
              <a:spcBef>
                <a:spcPct val="20000"/>
              </a:spcBef>
              <a:tabLst>
                <a:tab pos="1077913" algn="l"/>
              </a:tabLst>
            </a:pPr>
            <a:endParaRPr lang="en-US" sz="32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8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800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214282" y="71414"/>
            <a:ext cx="87154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 smtClean="0">
                <a:latin typeface="+mj-lt"/>
                <a:ea typeface="+mj-ea"/>
                <a:cs typeface="+mj-cs"/>
              </a:rPr>
              <a:t>5.2. Labor market imperfections</a:t>
            </a:r>
            <a:endParaRPr kumimoji="0" lang="en-US" sz="4000" b="0" i="0" u="none" strike="noStrike" kern="1200" cap="none" spc="0" normalizeH="0" baseline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0" y="1285860"/>
            <a:ext cx="9144000" cy="5572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14350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3200" dirty="0" smtClean="0">
                <a:sym typeface="Wingdings" pitchFamily="2" charset="2"/>
              </a:rPr>
              <a:t>Non-maximizing behavior</a:t>
            </a:r>
          </a:p>
          <a:p>
            <a:pPr marL="531813" lvl="1"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Principal-agent</a:t>
            </a:r>
          </a:p>
          <a:p>
            <a:pPr marL="514350" indent="-514350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3200" dirty="0" smtClean="0">
                <a:sym typeface="Wingdings" pitchFamily="2" charset="2"/>
              </a:rPr>
              <a:t>Imperfect information</a:t>
            </a:r>
          </a:p>
          <a:p>
            <a:pPr marL="531813" lvl="1"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“Job search”</a:t>
            </a:r>
          </a:p>
          <a:p>
            <a:pPr marL="588963" indent="-588963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3200" dirty="0" smtClean="0">
                <a:sym typeface="Wingdings" pitchFamily="2" charset="2"/>
              </a:rPr>
              <a:t>Heterogeneity of workers and jobs</a:t>
            </a:r>
          </a:p>
          <a:p>
            <a:pPr marL="588963" indent="-588963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3200" dirty="0" smtClean="0">
                <a:sym typeface="Wingdings" pitchFamily="2" charset="2"/>
              </a:rPr>
              <a:t>Collusion</a:t>
            </a:r>
          </a:p>
          <a:p>
            <a:pPr marL="588963" indent="-588963">
              <a:spcBef>
                <a:spcPct val="20000"/>
              </a:spcBef>
              <a:buFont typeface="+mj-lt"/>
              <a:buAutoNum type="arabicPeriod"/>
              <a:tabLst>
                <a:tab pos="1077913" algn="l"/>
              </a:tabLst>
            </a:pPr>
            <a:r>
              <a:rPr lang="en-US" sz="3200" dirty="0" smtClean="0">
                <a:sym typeface="Wingdings" pitchFamily="2" charset="2"/>
              </a:rPr>
              <a:t>Mobility costs</a:t>
            </a:r>
          </a:p>
          <a:p>
            <a:pPr marL="588963" indent="-514350">
              <a:spcBef>
                <a:spcPct val="20000"/>
              </a:spcBef>
              <a:tabLst>
                <a:tab pos="1077913" algn="l"/>
              </a:tabLst>
            </a:pPr>
            <a:endParaRPr lang="en-US" sz="2000" dirty="0" smtClean="0">
              <a:sym typeface="Wingdings" pitchFamily="2" charset="2"/>
            </a:endParaRPr>
          </a:p>
          <a:p>
            <a:pPr marL="588963" indent="-514350"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In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competition</a:t>
            </a:r>
            <a:r>
              <a:rPr lang="en-US" sz="2800" dirty="0" smtClean="0">
                <a:sym typeface="Wingdings" pitchFamily="2" charset="2"/>
              </a:rPr>
              <a:t> 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one</a:t>
            </a:r>
            <a:r>
              <a:rPr lang="en-US" sz="2800" dirty="0" smtClean="0">
                <a:sym typeface="Wingdings" pitchFamily="2" charset="2"/>
              </a:rPr>
              <a:t> wage for every labor market</a:t>
            </a:r>
          </a:p>
          <a:p>
            <a:pPr marL="588963" indent="-514350"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Imperfections</a:t>
            </a:r>
            <a:r>
              <a:rPr lang="en-US" sz="2800" dirty="0" smtClean="0">
                <a:sym typeface="Wingdings" pitchFamily="2" charset="2"/>
              </a:rPr>
              <a:t> 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dispersion</a:t>
            </a:r>
            <a:r>
              <a:rPr lang="en-US" sz="2800" dirty="0" smtClean="0">
                <a:sym typeface="Wingdings" pitchFamily="2" charset="2"/>
              </a:rPr>
              <a:t> of W (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area</a:t>
            </a:r>
            <a:r>
              <a:rPr lang="en-US" sz="2800" dirty="0" smtClean="0">
                <a:sym typeface="Wingdings" pitchFamily="2" charset="2"/>
              </a:rPr>
              <a:t> of indeterminacy)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8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800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214282" y="71414"/>
            <a:ext cx="87154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dirty="0" smtClean="0"/>
              <a:t>5.2. Labor market imperfections</a:t>
            </a: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0" y="1285860"/>
            <a:ext cx="9144000" cy="55721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For some economists, a more realistic model would show an area of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indeterminacy</a:t>
            </a:r>
            <a:r>
              <a:rPr lang="en-US" sz="2800" dirty="0" smtClean="0">
                <a:sym typeface="Wingdings" pitchFamily="2" charset="2"/>
              </a:rPr>
              <a:t>  </a:t>
            </a: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dispersion</a:t>
            </a:r>
            <a:r>
              <a:rPr lang="en-US" sz="2800" dirty="0" smtClean="0">
                <a:sym typeface="Wingdings" pitchFamily="2" charset="2"/>
              </a:rPr>
              <a:t> of W for same L (it can be shown graphically)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15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Indeterminacy  allows certain discretion to firms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15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In perfect competition, however, markets “clear” or remain in equilibrium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15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But, this equilibrium can be altered when the S</a:t>
            </a:r>
            <a:r>
              <a:rPr lang="en-US" sz="1400" dirty="0" smtClean="0">
                <a:sym typeface="Wingdings" pitchFamily="2" charset="2"/>
              </a:rPr>
              <a:t>L</a:t>
            </a:r>
            <a:r>
              <a:rPr lang="en-US" sz="2800" dirty="0" smtClean="0">
                <a:sym typeface="Wingdings" pitchFamily="2" charset="2"/>
              </a:rPr>
              <a:t> and D</a:t>
            </a:r>
            <a:r>
              <a:rPr lang="en-US" sz="1400" dirty="0" smtClean="0">
                <a:sym typeface="Wingdings" pitchFamily="2" charset="2"/>
              </a:rPr>
              <a:t>L</a:t>
            </a:r>
            <a:r>
              <a:rPr lang="en-US" sz="2800" dirty="0" smtClean="0">
                <a:sym typeface="Wingdings" pitchFamily="2" charset="2"/>
              </a:rPr>
              <a:t> curves change (shifts)</a:t>
            </a:r>
            <a:endParaRPr lang="en-US" sz="1400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 txBox="1">
            <a:spLocks/>
          </p:cNvSpPr>
          <p:nvPr/>
        </p:nvSpPr>
        <p:spPr>
          <a:xfrm>
            <a:off x="214282" y="71414"/>
            <a:ext cx="8715436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4000" dirty="0" smtClean="0"/>
              <a:t>5.2. Labor market imperfections</a:t>
            </a:r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0" y="1285860"/>
            <a:ext cx="9144000" cy="55721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>
              <a:spcBef>
                <a:spcPct val="20000"/>
              </a:spcBef>
              <a:tabLst>
                <a:tab pos="177800" algn="l"/>
              </a:tabLst>
            </a:pPr>
            <a:r>
              <a:rPr lang="en-US" sz="2800" dirty="0" smtClean="0">
                <a:sym typeface="Wingdings" pitchFamily="2" charset="2"/>
              </a:rPr>
              <a:t>S</a:t>
            </a:r>
            <a:r>
              <a:rPr lang="en-US" sz="1400" dirty="0" smtClean="0">
                <a:sym typeface="Wingdings" pitchFamily="2" charset="2"/>
              </a:rPr>
              <a:t>L</a:t>
            </a:r>
            <a:r>
              <a:rPr lang="en-US" sz="2800" dirty="0" smtClean="0">
                <a:sym typeface="Wingdings" pitchFamily="2" charset="2"/>
              </a:rPr>
              <a:t> = g(w, Q)  Q = Q(Y</a:t>
            </a:r>
            <a:r>
              <a:rPr lang="en-US" sz="1400" dirty="0" smtClean="0">
                <a:sym typeface="Wingdings" pitchFamily="2" charset="2"/>
              </a:rPr>
              <a:t>NL</a:t>
            </a:r>
            <a:r>
              <a:rPr lang="en-US" sz="2800" dirty="0" smtClean="0">
                <a:sym typeface="Wingdings" pitchFamily="2" charset="2"/>
              </a:rPr>
              <a:t>, Pref</a:t>
            </a:r>
            <a:r>
              <a:rPr lang="en-US" sz="1400" dirty="0" smtClean="0">
                <a:sym typeface="Wingdings" pitchFamily="2" charset="2"/>
              </a:rPr>
              <a:t>L-l</a:t>
            </a:r>
            <a:r>
              <a:rPr lang="en-US" sz="2800" dirty="0" smtClean="0">
                <a:sym typeface="Wingdings" pitchFamily="2" charset="2"/>
              </a:rPr>
              <a:t>, W</a:t>
            </a:r>
            <a:r>
              <a:rPr lang="en-US" sz="1400" dirty="0" smtClean="0">
                <a:sym typeface="Wingdings" pitchFamily="2" charset="2"/>
              </a:rPr>
              <a:t>i</a:t>
            </a:r>
            <a:r>
              <a:rPr lang="en-US" sz="2800" dirty="0" smtClean="0">
                <a:sym typeface="Wingdings" pitchFamily="2" charset="2"/>
              </a:rPr>
              <a:t>, C</a:t>
            </a:r>
            <a:r>
              <a:rPr lang="en-US" sz="1400" dirty="0" smtClean="0">
                <a:sym typeface="Wingdings" pitchFamily="2" charset="2"/>
              </a:rPr>
              <a:t>NW</a:t>
            </a:r>
            <a:r>
              <a:rPr lang="en-US" sz="2800" dirty="0" smtClean="0">
                <a:sym typeface="Wingdings" pitchFamily="2" charset="2"/>
              </a:rPr>
              <a:t>, n …)</a:t>
            </a:r>
          </a:p>
          <a:p>
            <a:pPr>
              <a:spcBef>
                <a:spcPct val="20000"/>
              </a:spcBef>
            </a:pPr>
            <a:r>
              <a:rPr lang="en-US" sz="2000" dirty="0" smtClean="0">
                <a:sym typeface="Wingdings" pitchFamily="2" charset="2"/>
              </a:rPr>
              <a:t>              (+)	                       (-)       (+/-)      (-)     (+)    (+)</a:t>
            </a:r>
          </a:p>
          <a:p>
            <a:pPr>
              <a:lnSpc>
                <a:spcPct val="50000"/>
              </a:lnSpc>
              <a:spcBef>
                <a:spcPct val="20000"/>
              </a:spcBef>
              <a:tabLst>
                <a:tab pos="1077913" algn="l"/>
              </a:tabLst>
            </a:pPr>
            <a:endParaRPr lang="en-US" sz="28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ym typeface="Wingdings" pitchFamily="2" charset="2"/>
              </a:rPr>
              <a:t>D</a:t>
            </a:r>
            <a:r>
              <a:rPr lang="en-US" sz="1400" dirty="0" smtClean="0">
                <a:sym typeface="Wingdings" pitchFamily="2" charset="2"/>
              </a:rPr>
              <a:t>L</a:t>
            </a:r>
            <a:r>
              <a:rPr lang="en-US" sz="2800" dirty="0" smtClean="0">
                <a:sym typeface="Wingdings" pitchFamily="2" charset="2"/>
              </a:rPr>
              <a:t> = f(w, Z)  Z = Z(D</a:t>
            </a:r>
            <a:r>
              <a:rPr lang="en-US" sz="1400" dirty="0" smtClean="0">
                <a:sym typeface="Wingdings" pitchFamily="2" charset="2"/>
              </a:rPr>
              <a:t>c</a:t>
            </a:r>
            <a:r>
              <a:rPr lang="en-US" sz="2800" dirty="0" smtClean="0">
                <a:sym typeface="Wingdings" pitchFamily="2" charset="2"/>
              </a:rPr>
              <a:t>, py, p</a:t>
            </a:r>
            <a:r>
              <a:rPr lang="en-US" sz="1400" dirty="0" smtClean="0">
                <a:sym typeface="Wingdings" pitchFamily="2" charset="2"/>
              </a:rPr>
              <a:t>i</a:t>
            </a:r>
            <a:r>
              <a:rPr lang="en-US" sz="2800" dirty="0" smtClean="0">
                <a:sym typeface="Wingdings" pitchFamily="2" charset="2"/>
              </a:rPr>
              <a:t>, m, tax …)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000" dirty="0" smtClean="0">
                <a:sym typeface="Wingdings" pitchFamily="2" charset="2"/>
              </a:rPr>
              <a:t>               (-)		  (+)    (+) (+/-) (+)     (-)</a:t>
            </a: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endParaRPr lang="en-US" sz="2000" dirty="0" smtClean="0">
              <a:sym typeface="Wingdings" pitchFamily="2" charset="2"/>
            </a:endParaRPr>
          </a:p>
          <a:p>
            <a:pPr>
              <a:spcBef>
                <a:spcPct val="20000"/>
              </a:spcBef>
              <a:tabLst>
                <a:tab pos="1077913" algn="l"/>
              </a:tabLst>
            </a:pPr>
            <a:r>
              <a:rPr lang="en-US" sz="2800" dirty="0" smtClean="0">
                <a:solidFill>
                  <a:srgbClr val="FF0000"/>
                </a:solidFill>
                <a:sym typeface="Wingdings" pitchFamily="2" charset="2"/>
              </a:rPr>
              <a:t>Examples: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lphaLcPeriod"/>
              <a:tabLst>
                <a:tab pos="1077913" algn="l"/>
              </a:tabLst>
            </a:pPr>
            <a:r>
              <a:rPr lang="en-US" sz="2200" dirty="0" smtClean="0">
                <a:sym typeface="Wingdings" pitchFamily="2" charset="2"/>
              </a:rPr>
              <a:t>What happens when py and W</a:t>
            </a:r>
            <a:r>
              <a:rPr lang="en-US" sz="1400" dirty="0" smtClean="0">
                <a:sym typeface="Wingdings" pitchFamily="2" charset="2"/>
              </a:rPr>
              <a:t>i</a:t>
            </a:r>
            <a:r>
              <a:rPr lang="en-US" sz="2200" dirty="0" smtClean="0">
                <a:sym typeface="Wingdings" pitchFamily="2" charset="2"/>
              </a:rPr>
              <a:t> (wages in other occupations) go up, and both are equally-sized changes?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lphaLcPeriod"/>
              <a:tabLst>
                <a:tab pos="1077913" algn="l"/>
              </a:tabLst>
            </a:pPr>
            <a:r>
              <a:rPr lang="en-US" sz="2200" dirty="0" smtClean="0">
                <a:sym typeface="Wingdings" pitchFamily="2" charset="2"/>
              </a:rPr>
              <a:t>What happens when D</a:t>
            </a:r>
            <a:r>
              <a:rPr lang="en-US" sz="1400" dirty="0" smtClean="0">
                <a:sym typeface="Wingdings" pitchFamily="2" charset="2"/>
              </a:rPr>
              <a:t>c</a:t>
            </a:r>
            <a:r>
              <a:rPr lang="en-US" sz="2200" dirty="0" smtClean="0">
                <a:sym typeface="Wingdings" pitchFamily="2" charset="2"/>
              </a:rPr>
              <a:t> goes down and C</a:t>
            </a:r>
            <a:r>
              <a:rPr lang="en-US" sz="1400" dirty="0" smtClean="0">
                <a:sym typeface="Wingdings" pitchFamily="2" charset="2"/>
              </a:rPr>
              <a:t>NW</a:t>
            </a:r>
            <a:r>
              <a:rPr lang="en-US" sz="2200" dirty="0" smtClean="0">
                <a:sym typeface="Wingdings" pitchFamily="2" charset="2"/>
              </a:rPr>
              <a:t> goes up but the fall in the former is more pronounced than the increase in the latter?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lphaLcPeriod"/>
              <a:tabLst>
                <a:tab pos="1077913" algn="l"/>
              </a:tabLst>
            </a:pPr>
            <a:r>
              <a:rPr lang="en-US" sz="2200" dirty="0" smtClean="0">
                <a:sym typeface="Wingdings" pitchFamily="2" charset="2"/>
              </a:rPr>
              <a:t>What happens when py goes down and there is an epidemic that kills many people, and both are equally-sized changes?</a:t>
            </a:r>
          </a:p>
          <a:p>
            <a:pPr marL="971550" lvl="1" indent="-514350">
              <a:spcBef>
                <a:spcPct val="20000"/>
              </a:spcBef>
              <a:buFont typeface="+mj-lt"/>
              <a:buAutoNum type="alphaLcPeriod"/>
              <a:tabLst>
                <a:tab pos="1077913" algn="l"/>
              </a:tabLst>
            </a:pPr>
            <a:r>
              <a:rPr lang="en-US" sz="2200" dirty="0" smtClean="0">
                <a:sym typeface="Wingdings" pitchFamily="2" charset="2"/>
              </a:rPr>
              <a:t>What happens when the no. of firms increases and the Y</a:t>
            </a:r>
            <a:r>
              <a:rPr lang="en-US" sz="1400" dirty="0" smtClean="0">
                <a:sym typeface="Wingdings" pitchFamily="2" charset="2"/>
              </a:rPr>
              <a:t>NL</a:t>
            </a:r>
            <a:r>
              <a:rPr lang="en-US" sz="2200" dirty="0" smtClean="0">
                <a:sym typeface="Wingdings" pitchFamily="2" charset="2"/>
              </a:rPr>
              <a:t> does so but to a larger extent?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458</Words>
  <Application>Microsoft Office PowerPoint</Application>
  <PresentationFormat>Presentación en pantalla (4:3)</PresentationFormat>
  <Paragraphs>78</Paragraphs>
  <Slides>7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Pablo</dc:creator>
  <cp:lastModifiedBy>Pablo</cp:lastModifiedBy>
  <cp:revision>14</cp:revision>
  <dcterms:created xsi:type="dcterms:W3CDTF">2011-12-08T16:40:20Z</dcterms:created>
  <dcterms:modified xsi:type="dcterms:W3CDTF">2011-12-13T17:28:15Z</dcterms:modified>
</cp:coreProperties>
</file>