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AA42DB-B073-4482-A43B-8F056CEE7B05}" type="datetimeFigureOut">
              <a:rPr lang="es-ES" smtClean="0"/>
              <a:pPr/>
              <a:t>08/12/2011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8E82C3-B0BE-4F52-8673-DE6C07E3CAE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95366-4540-45AB-B373-249FF72374E5}" type="slidenum">
              <a:rPr lang="es-ES" smtClean="0"/>
              <a:pPr/>
              <a:t>1</a:t>
            </a:fld>
            <a:endParaRPr lang="es-E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95366-4540-45AB-B373-249FF72374E5}" type="slidenum">
              <a:rPr lang="es-ES" smtClean="0"/>
              <a:pPr/>
              <a:t>2</a:t>
            </a:fld>
            <a:endParaRPr lang="es-E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95366-4540-45AB-B373-249FF72374E5}" type="slidenum">
              <a:rPr lang="es-ES" smtClean="0"/>
              <a:pPr/>
              <a:t>3</a:t>
            </a:fld>
            <a:endParaRPr lang="es-E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95366-4540-45AB-B373-249FF72374E5}" type="slidenum">
              <a:rPr lang="es-ES" smtClean="0"/>
              <a:pPr/>
              <a:t>4</a:t>
            </a:fld>
            <a:endParaRPr lang="es-E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95366-4540-45AB-B373-249FF72374E5}" type="slidenum">
              <a:rPr lang="es-ES" smtClean="0"/>
              <a:pPr/>
              <a:t>5</a:t>
            </a:fld>
            <a:endParaRPr lang="es-E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95366-4540-45AB-B373-249FF72374E5}" type="slidenum">
              <a:rPr lang="es-ES" smtClean="0"/>
              <a:pPr/>
              <a:t>6</a:t>
            </a:fld>
            <a:endParaRPr lang="es-E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74F65F-85A5-46A2-99E8-F76256642916}" type="slidenum">
              <a:rPr lang="es-ES" smtClean="0"/>
              <a:pPr/>
              <a:t>7</a:t>
            </a:fld>
            <a:endParaRPr lang="es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A721F-5457-4735-B344-730ABDBF86C7}" type="datetimeFigureOut">
              <a:rPr lang="es-ES" smtClean="0"/>
              <a:pPr/>
              <a:t>08/12/2011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6DAF-6483-4921-B48B-FE496D50BDE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A721F-5457-4735-B344-730ABDBF86C7}" type="datetimeFigureOut">
              <a:rPr lang="es-ES" smtClean="0"/>
              <a:pPr/>
              <a:t>08/12/2011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6DAF-6483-4921-B48B-FE496D50BDE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A721F-5457-4735-B344-730ABDBF86C7}" type="datetimeFigureOut">
              <a:rPr lang="es-ES" smtClean="0"/>
              <a:pPr/>
              <a:t>08/12/2011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6DAF-6483-4921-B48B-FE496D50BDE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A721F-5457-4735-B344-730ABDBF86C7}" type="datetimeFigureOut">
              <a:rPr lang="es-ES" smtClean="0"/>
              <a:pPr/>
              <a:t>08/12/2011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6DAF-6483-4921-B48B-FE496D50BDE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A721F-5457-4735-B344-730ABDBF86C7}" type="datetimeFigureOut">
              <a:rPr lang="es-ES" smtClean="0"/>
              <a:pPr/>
              <a:t>08/12/2011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6DAF-6483-4921-B48B-FE496D50BDE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A721F-5457-4735-B344-730ABDBF86C7}" type="datetimeFigureOut">
              <a:rPr lang="es-ES" smtClean="0"/>
              <a:pPr/>
              <a:t>08/12/2011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6DAF-6483-4921-B48B-FE496D50BDE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A721F-5457-4735-B344-730ABDBF86C7}" type="datetimeFigureOut">
              <a:rPr lang="es-ES" smtClean="0"/>
              <a:pPr/>
              <a:t>08/12/2011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6DAF-6483-4921-B48B-FE496D50BDE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A721F-5457-4735-B344-730ABDBF86C7}" type="datetimeFigureOut">
              <a:rPr lang="es-ES" smtClean="0"/>
              <a:pPr/>
              <a:t>08/12/2011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6DAF-6483-4921-B48B-FE496D50BDE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A721F-5457-4735-B344-730ABDBF86C7}" type="datetimeFigureOut">
              <a:rPr lang="es-ES" smtClean="0"/>
              <a:pPr/>
              <a:t>08/12/2011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6DAF-6483-4921-B48B-FE496D50BDE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A721F-5457-4735-B344-730ABDBF86C7}" type="datetimeFigureOut">
              <a:rPr lang="es-ES" smtClean="0"/>
              <a:pPr/>
              <a:t>08/12/2011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6DAF-6483-4921-B48B-FE496D50BDE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A721F-5457-4735-B344-730ABDBF86C7}" type="datetimeFigureOut">
              <a:rPr lang="es-ES" smtClean="0"/>
              <a:pPr/>
              <a:t>08/12/2011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6DAF-6483-4921-B48B-FE496D50BDE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EA721F-5457-4735-B344-730ABDBF86C7}" type="datetimeFigureOut">
              <a:rPr lang="es-ES" smtClean="0"/>
              <a:pPr/>
              <a:t>08/12/2011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86DAF-6483-4921-B48B-FE496D50BDE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4000" dirty="0" smtClean="0">
                <a:latin typeface="+mj-lt"/>
                <a:ea typeface="+mj-ea"/>
                <a:cs typeface="+mj-cs"/>
              </a:rPr>
              <a:t>4.3. </a:t>
            </a:r>
            <a:r>
              <a:rPr lang="en-US" sz="4000" dirty="0" smtClean="0"/>
              <a:t>Elasticities </a:t>
            </a:r>
            <a:r>
              <a:rPr lang="en-US" sz="4000" dirty="0"/>
              <a:t>of </a:t>
            </a:r>
            <a:r>
              <a:rPr lang="en-US" sz="4000" dirty="0" smtClean="0"/>
              <a:t>supply</a:t>
            </a:r>
            <a:endParaRPr kumimoji="0" lang="en-US" sz="40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152400" y="1214422"/>
            <a:ext cx="8991600" cy="54292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0" y="1142984"/>
            <a:ext cx="9001156" cy="5653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3200" dirty="0" smtClean="0"/>
              <a:t>Same idea as before, but now on the supply side</a:t>
            </a:r>
          </a:p>
          <a:p>
            <a:pPr marL="285750" indent="-285750">
              <a:spcBef>
                <a:spcPct val="20000"/>
              </a:spcBef>
              <a:tabLst>
                <a:tab pos="1077913" algn="l"/>
              </a:tabLst>
            </a:pPr>
            <a:endParaRPr lang="en-US" sz="3200" dirty="0" smtClean="0"/>
          </a:p>
          <a:p>
            <a:pPr marL="285750" indent="-285750">
              <a:spcBef>
                <a:spcPct val="20000"/>
              </a:spcBef>
              <a:tabLst>
                <a:tab pos="1077913" algn="l"/>
              </a:tabLst>
            </a:pPr>
            <a:r>
              <a:rPr lang="en-US" sz="3200" dirty="0" smtClean="0"/>
              <a:t>The elasticity of the supply of labor:</a:t>
            </a:r>
          </a:p>
          <a:p>
            <a:pPr marL="742950" lvl="1" indent="-285750"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/>
              <a:t>ES</a:t>
            </a:r>
            <a:r>
              <a:rPr lang="en-US" sz="1500" dirty="0" smtClean="0"/>
              <a:t>L</a:t>
            </a:r>
            <a:r>
              <a:rPr lang="en-US" sz="2800" dirty="0" smtClean="0"/>
              <a:t> = </a:t>
            </a:r>
            <a:r>
              <a:rPr lang="en-US" sz="2800" dirty="0" smtClean="0">
                <a:sym typeface="Wingdings" pitchFamily="2" charset="2"/>
              </a:rPr>
              <a:t>∆%L / ∆%W &gt; 0 but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also…</a:t>
            </a:r>
          </a:p>
          <a:p>
            <a:pPr marL="450850" lvl="1"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All over the curve E could be = 0 (perfectly inelastic), = ∞ (perfectly elastic), &lt; 1, &gt; 1, &lt; 0</a:t>
            </a:r>
          </a:p>
          <a:p>
            <a:pPr marL="0" lvl="1">
              <a:spcBef>
                <a:spcPct val="20000"/>
              </a:spcBef>
              <a:tabLst>
                <a:tab pos="1077913" algn="l"/>
              </a:tabLst>
            </a:pPr>
            <a:endParaRPr lang="en-US" sz="2800" dirty="0" smtClean="0">
              <a:sym typeface="Wingdings" pitchFamily="2" charset="2"/>
            </a:endParaRPr>
          </a:p>
          <a:p>
            <a:pPr marL="0" lvl="1"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Changes </a:t>
            </a:r>
            <a:r>
              <a:rPr lang="en-US" sz="2800" i="1" dirty="0" smtClean="0">
                <a:sym typeface="Wingdings" pitchFamily="2" charset="2"/>
              </a:rPr>
              <a:t>over</a:t>
            </a:r>
            <a:r>
              <a:rPr lang="en-US" sz="2800" dirty="0" smtClean="0">
                <a:sym typeface="Wingdings" pitchFamily="2" charset="2"/>
              </a:rPr>
              <a:t> the curve do not imply </a:t>
            </a:r>
            <a:r>
              <a:rPr lang="en-US" sz="2800" i="1" dirty="0" smtClean="0">
                <a:sym typeface="Wingdings" pitchFamily="2" charset="2"/>
              </a:rPr>
              <a:t>shifts</a:t>
            </a:r>
            <a:r>
              <a:rPr lang="en-US" sz="2800" dirty="0" smtClean="0">
                <a:sym typeface="Wingdings" pitchFamily="2" charset="2"/>
              </a:rPr>
              <a:t> of the curve</a:t>
            </a:r>
          </a:p>
          <a:p>
            <a:pPr marL="0" lvl="1"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The supply curve will shift, basically, due to : 1) ∆Y</a:t>
            </a:r>
            <a:r>
              <a:rPr lang="en-US" sz="1500" dirty="0" smtClean="0">
                <a:sym typeface="Wingdings" pitchFamily="2" charset="2"/>
              </a:rPr>
              <a:t>NL</a:t>
            </a:r>
            <a:endParaRPr lang="en-US" sz="1500" dirty="0" smtClean="0"/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/>
              <a:t>2) </a:t>
            </a:r>
            <a:r>
              <a:rPr lang="en-US" sz="2800" dirty="0" smtClean="0">
                <a:sym typeface="Wingdings" pitchFamily="2" charset="2"/>
              </a:rPr>
              <a:t>∆ map of IC (L-l)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0" y="71414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4000" dirty="0" smtClean="0">
                <a:latin typeface="+mj-lt"/>
                <a:ea typeface="+mj-ea"/>
                <a:cs typeface="+mj-cs"/>
              </a:rPr>
              <a:t>4.4. </a:t>
            </a:r>
            <a:r>
              <a:rPr lang="en-US" sz="4000" dirty="0" smtClean="0"/>
              <a:t>Non-participation, reservation wage</a:t>
            </a:r>
            <a:r>
              <a:rPr lang="en-US" sz="4000" dirty="0" smtClean="0">
                <a:latin typeface="+mj-lt"/>
                <a:ea typeface="+mj-ea"/>
                <a:cs typeface="+mj-cs"/>
              </a:rPr>
              <a:t>, etc.</a:t>
            </a:r>
            <a:endParaRPr kumimoji="0" lang="en-US" sz="40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152400" y="1214422"/>
            <a:ext cx="8991600" cy="54292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0" y="1142984"/>
            <a:ext cx="9001156" cy="56531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3200" dirty="0" smtClean="0"/>
              <a:t>The </a:t>
            </a:r>
            <a:r>
              <a:rPr lang="en-US" sz="3200" dirty="0" smtClean="0">
                <a:solidFill>
                  <a:srgbClr val="FF0000"/>
                </a:solidFill>
              </a:rPr>
              <a:t>“non-participation” </a:t>
            </a:r>
            <a:r>
              <a:rPr lang="en-US" sz="3200" dirty="0" smtClean="0"/>
              <a:t>scenario:</a:t>
            </a:r>
          </a:p>
          <a:p>
            <a:pPr lvl="1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800" dirty="0" smtClean="0"/>
              <a:t> ICs with steep slope (high MRS)</a:t>
            </a:r>
          </a:p>
          <a:p>
            <a:pPr lvl="1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800" dirty="0" smtClean="0"/>
              <a:t> </a:t>
            </a:r>
            <a:r>
              <a:rPr lang="en-US" sz="2800" dirty="0" smtClean="0">
                <a:sym typeface="Wingdings" pitchFamily="2" charset="2"/>
              </a:rPr>
              <a:t>∆Y</a:t>
            </a:r>
            <a:r>
              <a:rPr lang="en-US" sz="1500" dirty="0" smtClean="0">
                <a:sym typeface="Wingdings" pitchFamily="2" charset="2"/>
              </a:rPr>
              <a:t>NL</a:t>
            </a:r>
            <a:endParaRPr lang="en-US" sz="1500" dirty="0" smtClean="0"/>
          </a:p>
          <a:p>
            <a:pPr lvl="1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800" dirty="0" smtClean="0"/>
              <a:t> BC “very flat” (low wages </a:t>
            </a:r>
            <a:r>
              <a:rPr lang="en-US" sz="2800" dirty="0" smtClean="0">
                <a:sym typeface="Wingdings" pitchFamily="2" charset="2"/>
              </a:rPr>
              <a:t> slope)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 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3200" dirty="0" smtClean="0">
                <a:sym typeface="Wingdings" pitchFamily="2" charset="2"/>
              </a:rPr>
              <a:t>As before  Max. U; but out of LF (all </a:t>
            </a:r>
            <a:r>
              <a:rPr lang="en-US" sz="3200" i="1" dirty="0" smtClean="0">
                <a:sym typeface="Wingdings" pitchFamily="2" charset="2"/>
              </a:rPr>
              <a:t>t </a:t>
            </a:r>
            <a:r>
              <a:rPr lang="en-US" sz="3200" dirty="0" smtClean="0">
                <a:sym typeface="Wingdings" pitchFamily="2" charset="2"/>
              </a:rPr>
              <a:t>goes to leisure)  for all the graphic, slope of ICs are steeper than BC’s (</a:t>
            </a:r>
            <a:r>
              <a:rPr lang="en-US" sz="3200" i="1" dirty="0" smtClean="0">
                <a:sym typeface="Wingdings" pitchFamily="2" charset="2"/>
              </a:rPr>
              <a:t>i</a:t>
            </a:r>
            <a:r>
              <a:rPr lang="en-US" sz="3200" dirty="0" smtClean="0">
                <a:sym typeface="Wingdings" pitchFamily="2" charset="2"/>
              </a:rPr>
              <a:t> values leisure more)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3200" i="1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3200" dirty="0" smtClean="0">
                <a:solidFill>
                  <a:srgbClr val="FF0000"/>
                </a:solidFill>
                <a:sym typeface="Wingdings" pitchFamily="2" charset="2"/>
              </a:rPr>
              <a:t>Reservation wage:</a:t>
            </a:r>
            <a:r>
              <a:rPr lang="en-US" sz="3200" dirty="0" smtClean="0">
                <a:sym typeface="Wingdings" pitchFamily="2" charset="2"/>
              </a:rPr>
              <a:t> highest wage at which </a:t>
            </a:r>
            <a:r>
              <a:rPr lang="en-US" sz="3200" i="1" dirty="0" smtClean="0">
                <a:sym typeface="Wingdings" pitchFamily="2" charset="2"/>
              </a:rPr>
              <a:t>i</a:t>
            </a:r>
            <a:r>
              <a:rPr lang="en-US" sz="3200" dirty="0" smtClean="0">
                <a:sym typeface="Wingdings" pitchFamily="2" charset="2"/>
              </a:rPr>
              <a:t> chooses NOT to work (or lowest wage at which </a:t>
            </a:r>
            <a:r>
              <a:rPr lang="en-US" sz="3200" i="1" dirty="0" smtClean="0">
                <a:sym typeface="Wingdings" pitchFamily="2" charset="2"/>
              </a:rPr>
              <a:t>i</a:t>
            </a:r>
            <a:r>
              <a:rPr lang="en-US" sz="3200" dirty="0" smtClean="0">
                <a:sym typeface="Wingdings" pitchFamily="2" charset="2"/>
              </a:rPr>
              <a:t> decides to work)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0" y="71414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4000" dirty="0" smtClean="0"/>
              <a:t>4.4. Non-participation, reservation wage, etc.</a:t>
            </a: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152400" y="1214422"/>
            <a:ext cx="8991600" cy="54292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0" y="1285860"/>
            <a:ext cx="9001156" cy="536737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3200" dirty="0" smtClean="0">
                <a:sym typeface="Wingdings" pitchFamily="2" charset="2"/>
              </a:rPr>
              <a:t>Summing up: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28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3200" dirty="0" smtClean="0">
                <a:sym typeface="Wingdings" pitchFamily="2" charset="2"/>
              </a:rPr>
              <a:t>Those </a:t>
            </a:r>
            <a:r>
              <a:rPr lang="en-US" sz="3200" i="1" dirty="0" smtClean="0">
                <a:sym typeface="Wingdings" pitchFamily="2" charset="2"/>
              </a:rPr>
              <a:t>i</a:t>
            </a:r>
            <a:r>
              <a:rPr lang="en-US" sz="3200" dirty="0" smtClean="0">
                <a:sym typeface="Wingdings" pitchFamily="2" charset="2"/>
              </a:rPr>
              <a:t> allocating higher U to education &amp; training, child care, etc.  more prone to be outside of the LF</a:t>
            </a:r>
          </a:p>
          <a:p>
            <a:pPr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lang="en-US" sz="32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3200" dirty="0" smtClean="0">
                <a:sym typeface="Wingdings" pitchFamily="2" charset="2"/>
              </a:rPr>
              <a:t> The same for those receiving  Y</a:t>
            </a:r>
            <a:r>
              <a:rPr lang="en-US" sz="1600" dirty="0" smtClean="0">
                <a:sym typeface="Wingdings" pitchFamily="2" charset="2"/>
              </a:rPr>
              <a:t>NL</a:t>
            </a:r>
            <a:r>
              <a:rPr lang="en-US" sz="3200" dirty="0" smtClean="0">
                <a:sym typeface="Wingdings" pitchFamily="2" charset="2"/>
              </a:rPr>
              <a:t> (from parents, spouse, social services, pensions, etc.)</a:t>
            </a:r>
          </a:p>
          <a:p>
            <a:pPr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lang="en-US" sz="32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3200" dirty="0" smtClean="0">
                <a:sym typeface="Wingdings" pitchFamily="2" charset="2"/>
              </a:rPr>
              <a:t> The higher the opportunity cost of remaining idle (higher w), the more probable that the </a:t>
            </a:r>
            <a:r>
              <a:rPr lang="en-US" sz="3200" i="1" dirty="0" smtClean="0">
                <a:sym typeface="Wingdings" pitchFamily="2" charset="2"/>
              </a:rPr>
              <a:t>i </a:t>
            </a:r>
            <a:r>
              <a:rPr lang="en-US" sz="3200" dirty="0" smtClean="0">
                <a:sym typeface="Wingdings" pitchFamily="2" charset="2"/>
              </a:rPr>
              <a:t>will be in the LF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214282" y="71414"/>
            <a:ext cx="871543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smtClean="0">
                <a:latin typeface="+mj-lt"/>
                <a:ea typeface="+mj-ea"/>
                <a:cs typeface="+mj-cs"/>
              </a:rPr>
              <a:t>4.5. Becker’s model</a:t>
            </a:r>
            <a:endParaRPr kumimoji="0" lang="en-US" sz="40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152400" y="1214422"/>
            <a:ext cx="8991600" cy="54292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0" y="1285860"/>
            <a:ext cx="9144000" cy="536737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3200" dirty="0" smtClean="0">
                <a:sym typeface="Wingdings" pitchFamily="2" charset="2"/>
              </a:rPr>
              <a:t>Extension of basic model where </a:t>
            </a:r>
            <a:r>
              <a:rPr lang="en-US" sz="3200" i="1" dirty="0" smtClean="0">
                <a:sym typeface="Wingdings" pitchFamily="2" charset="2"/>
              </a:rPr>
              <a:t>i</a:t>
            </a:r>
            <a:r>
              <a:rPr lang="en-US" sz="3200" dirty="0" smtClean="0">
                <a:sym typeface="Wingdings" pitchFamily="2" charset="2"/>
              </a:rPr>
              <a:t> used </a:t>
            </a:r>
            <a:r>
              <a:rPr lang="en-US" sz="3200" i="1" dirty="0" smtClean="0">
                <a:sym typeface="Wingdings" pitchFamily="2" charset="2"/>
              </a:rPr>
              <a:t>t</a:t>
            </a:r>
            <a:r>
              <a:rPr lang="en-US" sz="3200" dirty="0" smtClean="0">
                <a:sym typeface="Wingdings" pitchFamily="2" charset="2"/>
              </a:rPr>
              <a:t> only for L-l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3200" dirty="0" smtClean="0">
                <a:sym typeface="Wingdings" pitchFamily="2" charset="2"/>
              </a:rPr>
              <a:t>The model adds two new features: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3000" dirty="0" smtClean="0">
                <a:sym typeface="Wingdings" pitchFamily="2" charset="2"/>
              </a:rPr>
              <a:t>Perspective of </a:t>
            </a:r>
            <a:r>
              <a:rPr lang="en-US" sz="3000" dirty="0" smtClean="0">
                <a:solidFill>
                  <a:srgbClr val="FF0000"/>
                </a:solidFill>
                <a:sym typeface="Wingdings" pitchFamily="2" charset="2"/>
              </a:rPr>
              <a:t>family</a:t>
            </a:r>
            <a:r>
              <a:rPr lang="en-US" sz="3000" dirty="0" smtClean="0">
                <a:sym typeface="Wingdings" pitchFamily="2" charset="2"/>
              </a:rPr>
              <a:t>  more informative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3000" dirty="0" smtClean="0">
                <a:solidFill>
                  <a:srgbClr val="FF0000"/>
                </a:solidFill>
                <a:sym typeface="Wingdings" pitchFamily="2" charset="2"/>
              </a:rPr>
              <a:t>Multiples</a:t>
            </a:r>
            <a:r>
              <a:rPr lang="en-US" sz="3000" dirty="0" smtClean="0">
                <a:sym typeface="Wingdings" pitchFamily="2" charset="2"/>
              </a:rPr>
              <a:t> uses of </a:t>
            </a:r>
            <a:r>
              <a:rPr lang="en-US" sz="3000" i="1" dirty="0" smtClean="0">
                <a:sym typeface="Wingdings" pitchFamily="2" charset="2"/>
              </a:rPr>
              <a:t>t</a:t>
            </a:r>
            <a:r>
              <a:rPr lang="en-US" sz="3000" dirty="0" smtClean="0">
                <a:sym typeface="Wingdings" pitchFamily="2" charset="2"/>
              </a:rPr>
              <a:t>  L, L</a:t>
            </a:r>
            <a:r>
              <a:rPr lang="en-US" dirty="0" smtClean="0">
                <a:sym typeface="Wingdings" pitchFamily="2" charset="2"/>
              </a:rPr>
              <a:t>h</a:t>
            </a:r>
            <a:r>
              <a:rPr lang="en-US" sz="3000" dirty="0" smtClean="0">
                <a:sym typeface="Wingdings" pitchFamily="2" charset="2"/>
              </a:rPr>
              <a:t>, l</a:t>
            </a:r>
          </a:p>
          <a:p>
            <a:pPr marL="514350" indent="-514350">
              <a:spcBef>
                <a:spcPct val="20000"/>
              </a:spcBef>
              <a:tabLst>
                <a:tab pos="1077913" algn="l"/>
              </a:tabLst>
            </a:pPr>
            <a:endParaRPr lang="en-US" sz="30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3000" dirty="0" smtClean="0">
                <a:sym typeface="Wingdings" pitchFamily="2" charset="2"/>
              </a:rPr>
              <a:t>The FU produces “commodities” which yield U, combining goods and services with </a:t>
            </a:r>
            <a:r>
              <a:rPr lang="en-US" sz="3000" i="1" dirty="0" smtClean="0">
                <a:sym typeface="Wingdings" pitchFamily="2" charset="2"/>
              </a:rPr>
              <a:t>t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3000" i="1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3000" i="1" dirty="0" smtClean="0">
                <a:sym typeface="Wingdings" pitchFamily="2" charset="2"/>
              </a:rPr>
              <a:t>t</a:t>
            </a:r>
            <a:r>
              <a:rPr lang="en-US" sz="3000" dirty="0" smtClean="0">
                <a:sym typeface="Wingdings" pitchFamily="2" charset="2"/>
              </a:rPr>
              <a:t> then is used for: 1) L that generates $ to buy goods and services, 2) in </a:t>
            </a:r>
            <a:r>
              <a:rPr lang="en-US" sz="3000" dirty="0" smtClean="0">
                <a:solidFill>
                  <a:srgbClr val="FF0000"/>
                </a:solidFill>
                <a:sym typeface="Wingdings" pitchFamily="2" charset="2"/>
              </a:rPr>
              <a:t>“family production” </a:t>
            </a:r>
            <a:r>
              <a:rPr lang="en-US" sz="3000" dirty="0" smtClean="0">
                <a:sym typeface="Wingdings" pitchFamily="2" charset="2"/>
              </a:rPr>
              <a:t>and 3) consumption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30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3000" dirty="0" smtClean="0">
                <a:sym typeface="Wingdings" pitchFamily="2" charset="2"/>
              </a:rPr>
              <a:t>Commodities will be time-intensive or good-intensive, and they will be substitutes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3200" dirty="0" smtClean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214282" y="71414"/>
            <a:ext cx="871543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4000" dirty="0" smtClean="0"/>
              <a:t>4.5. Becker’s model</a:t>
            </a: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152400" y="1214422"/>
            <a:ext cx="8991600" cy="54292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0" y="1142984"/>
            <a:ext cx="9144000" cy="57150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3000" dirty="0" smtClean="0">
                <a:sym typeface="Wingdings" pitchFamily="2" charset="2"/>
              </a:rPr>
              <a:t>What do families decide?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600" dirty="0" smtClean="0">
                <a:solidFill>
                  <a:srgbClr val="FF0000"/>
                </a:solidFill>
                <a:sym typeface="Wingdings" pitchFamily="2" charset="2"/>
              </a:rPr>
              <a:t>What</a:t>
            </a:r>
            <a:r>
              <a:rPr lang="en-US" sz="2600" dirty="0" smtClean="0">
                <a:sym typeface="Wingdings" pitchFamily="2" charset="2"/>
              </a:rPr>
              <a:t> commodities to consume?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600" dirty="0" smtClean="0">
                <a:solidFill>
                  <a:srgbClr val="FF0000"/>
                </a:solidFill>
                <a:sym typeface="Wingdings" pitchFamily="2" charset="2"/>
              </a:rPr>
              <a:t>How?</a:t>
            </a:r>
            <a:endParaRPr lang="en-US" sz="2600" dirty="0" smtClean="0">
              <a:sym typeface="Wingdings" pitchFamily="2" charset="2"/>
            </a:endParaRP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600" dirty="0" smtClean="0">
                <a:solidFill>
                  <a:srgbClr val="FF0000"/>
                </a:solidFill>
                <a:sym typeface="Wingdings" pitchFamily="2" charset="2"/>
              </a:rPr>
              <a:t>How</a:t>
            </a:r>
            <a:r>
              <a:rPr lang="en-US" sz="2600" dirty="0" smtClean="0">
                <a:sym typeface="Wingdings" pitchFamily="2" charset="2"/>
              </a:rPr>
              <a:t> will the FU </a:t>
            </a:r>
            <a:r>
              <a:rPr lang="en-US" sz="2600" dirty="0" smtClean="0">
                <a:solidFill>
                  <a:srgbClr val="FF0000"/>
                </a:solidFill>
                <a:sym typeface="Wingdings" pitchFamily="2" charset="2"/>
              </a:rPr>
              <a:t>distribute</a:t>
            </a:r>
            <a:r>
              <a:rPr lang="en-US" sz="2600" dirty="0" smtClean="0">
                <a:sym typeface="Wingdings" pitchFamily="2" charset="2"/>
              </a:rPr>
              <a:t> </a:t>
            </a:r>
            <a:r>
              <a:rPr lang="en-US" sz="2600" i="1" dirty="0" smtClean="0">
                <a:sym typeface="Wingdings" pitchFamily="2" charset="2"/>
              </a:rPr>
              <a:t>t</a:t>
            </a:r>
            <a:r>
              <a:rPr lang="en-US" sz="2600" dirty="0" smtClean="0">
                <a:sym typeface="Wingdings" pitchFamily="2" charset="2"/>
              </a:rPr>
              <a:t> among its members (</a:t>
            </a:r>
            <a:r>
              <a:rPr lang="en-US" sz="2800" dirty="0" smtClean="0">
                <a:sym typeface="Wingdings" pitchFamily="2" charset="2"/>
              </a:rPr>
              <a:t>L, L</a:t>
            </a:r>
            <a:r>
              <a:rPr lang="en-US" sz="1600" dirty="0" smtClean="0">
                <a:sym typeface="Wingdings" pitchFamily="2" charset="2"/>
              </a:rPr>
              <a:t>h</a:t>
            </a:r>
            <a:r>
              <a:rPr lang="en-US" sz="2800" dirty="0" smtClean="0">
                <a:sym typeface="Wingdings" pitchFamily="2" charset="2"/>
              </a:rPr>
              <a:t> &amp; l)</a:t>
            </a:r>
            <a:r>
              <a:rPr lang="en-US" sz="2600" dirty="0" smtClean="0">
                <a:sym typeface="Wingdings" pitchFamily="2" charset="2"/>
              </a:rPr>
              <a:t>?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endParaRPr lang="en-US" sz="24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600" dirty="0" smtClean="0">
                <a:sym typeface="Wingdings" pitchFamily="2" charset="2"/>
              </a:rPr>
              <a:t>Point 3 can be thought out in terms or comparative advantages that come with age, sex, education, experience, natural skills, etc.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26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600" dirty="0" smtClean="0">
                <a:sym typeface="Wingdings" pitchFamily="2" charset="2"/>
              </a:rPr>
              <a:t>Albeit a bit different, here we also have </a:t>
            </a:r>
            <a:r>
              <a:rPr lang="en-US" sz="2600" dirty="0" smtClean="0">
                <a:solidFill>
                  <a:srgbClr val="FF0000"/>
                </a:solidFill>
                <a:sym typeface="Wingdings" pitchFamily="2" charset="2"/>
              </a:rPr>
              <a:t>income &amp; substitution</a:t>
            </a:r>
            <a:r>
              <a:rPr lang="en-US" sz="2600" dirty="0" smtClean="0">
                <a:sym typeface="Wingdings" pitchFamily="2" charset="2"/>
              </a:rPr>
              <a:t> effects:</a:t>
            </a:r>
            <a:endParaRPr lang="en-US" sz="2600" i="1" dirty="0" smtClean="0">
              <a:sym typeface="Wingdings" pitchFamily="2" charset="2"/>
            </a:endParaRPr>
          </a:p>
          <a:p>
            <a:pPr lvl="1">
              <a:spcBef>
                <a:spcPct val="20000"/>
              </a:spcBef>
              <a:tabLst>
                <a:tab pos="1077913" algn="l"/>
              </a:tabLst>
            </a:pPr>
            <a:r>
              <a:rPr lang="en-US" sz="2600" dirty="0" smtClean="0">
                <a:sym typeface="Wingdings" pitchFamily="2" charset="2"/>
              </a:rPr>
              <a:t>Substitution effect: </a:t>
            </a:r>
            <a:r>
              <a:rPr lang="en-US" sz="2600" dirty="0" smtClean="0"/>
              <a:t>∆L due to ∆w with Y </a:t>
            </a:r>
            <a:r>
              <a:rPr lang="en-US" sz="2600" dirty="0" smtClean="0">
                <a:sym typeface="Wingdings" pitchFamily="2" charset="2"/>
              </a:rPr>
              <a:t> &gt; 0</a:t>
            </a:r>
          </a:p>
          <a:p>
            <a:pPr lvl="1">
              <a:spcBef>
                <a:spcPct val="20000"/>
              </a:spcBef>
              <a:tabLst>
                <a:tab pos="1077913" algn="l"/>
              </a:tabLst>
            </a:pPr>
            <a:r>
              <a:rPr lang="en-US" sz="2600" dirty="0" smtClean="0">
                <a:sym typeface="Wingdings" pitchFamily="2" charset="2"/>
              </a:rPr>
              <a:t>Income effect: </a:t>
            </a:r>
            <a:r>
              <a:rPr lang="en-US" sz="2600" dirty="0" smtClean="0"/>
              <a:t>∆L due to ∆Y with w </a:t>
            </a:r>
            <a:r>
              <a:rPr lang="en-US" sz="2600" dirty="0" smtClean="0">
                <a:sym typeface="Wingdings" pitchFamily="2" charset="2"/>
              </a:rPr>
              <a:t> &lt; 0 </a:t>
            </a:r>
          </a:p>
        </p:txBody>
      </p:sp>
      <p:cxnSp>
        <p:nvCxnSpPr>
          <p:cNvPr id="7" name="6 Conector recto"/>
          <p:cNvCxnSpPr/>
          <p:nvPr/>
        </p:nvCxnSpPr>
        <p:spPr>
          <a:xfrm>
            <a:off x="5653086" y="5867400"/>
            <a:ext cx="21431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4967286" y="6399212"/>
            <a:ext cx="21431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214282" y="71414"/>
            <a:ext cx="871543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4000" dirty="0" smtClean="0">
                <a:latin typeface="+mj-lt"/>
                <a:ea typeface="+mj-ea"/>
                <a:cs typeface="+mj-cs"/>
              </a:rPr>
              <a:t>4.6. </a:t>
            </a:r>
            <a:r>
              <a:rPr lang="en-US" sz="4000" dirty="0" smtClean="0"/>
              <a:t>Cyclical changes in the workforce</a:t>
            </a:r>
            <a:endParaRPr kumimoji="0" lang="en-US" sz="40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152400" y="1214422"/>
            <a:ext cx="8991600" cy="54292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lang="es-ES" sz="2800" dirty="0" smtClean="0"/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0" y="1142984"/>
            <a:ext cx="9144000" cy="571501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3000" dirty="0" smtClean="0">
                <a:sym typeface="Wingdings" pitchFamily="2" charset="2"/>
              </a:rPr>
              <a:t>Introduction: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3000" dirty="0" smtClean="0">
                <a:sym typeface="Wingdings" pitchFamily="2" charset="2"/>
              </a:rPr>
              <a:t>Why has the </a:t>
            </a:r>
            <a:r>
              <a:rPr lang="en-US" sz="3000" dirty="0" smtClean="0">
                <a:solidFill>
                  <a:srgbClr val="FF0000"/>
                </a:solidFill>
                <a:sym typeface="Wingdings" pitchFamily="2" charset="2"/>
              </a:rPr>
              <a:t>PR(M)</a:t>
            </a:r>
            <a:r>
              <a:rPr lang="en-US" sz="3000" dirty="0" smtClean="0">
                <a:sym typeface="Wingdings" pitchFamily="2" charset="2"/>
              </a:rPr>
              <a:t> fallen during the XX century?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600" dirty="0" smtClean="0">
                <a:sym typeface="Wingdings" pitchFamily="2" charset="2"/>
              </a:rPr>
              <a:t>Higher incomes and wages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600" dirty="0" smtClean="0">
                <a:sym typeface="Wingdings" pitchFamily="2" charset="2"/>
              </a:rPr>
              <a:t>Social security and private pensions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600" dirty="0" smtClean="0">
                <a:sym typeface="Wingdings" pitchFamily="2" charset="2"/>
              </a:rPr>
              <a:t>Social security  “very generous” and progressive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600" dirty="0" smtClean="0">
                <a:sym typeface="Wingdings" pitchFamily="2" charset="2"/>
              </a:rPr>
              <a:t>Life cycle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endParaRPr lang="en-US" sz="2600" dirty="0" smtClean="0">
              <a:sym typeface="Wingdings" pitchFamily="2" charset="2"/>
            </a:endParaRPr>
          </a:p>
          <a:p>
            <a:pPr marL="514350" indent="-514350">
              <a:spcBef>
                <a:spcPct val="20000"/>
              </a:spcBef>
              <a:tabLst>
                <a:tab pos="1077913" algn="l"/>
              </a:tabLst>
            </a:pPr>
            <a:r>
              <a:rPr lang="en-US" sz="3000" dirty="0" smtClean="0">
                <a:sym typeface="Wingdings" pitchFamily="2" charset="2"/>
              </a:rPr>
              <a:t>Why has the </a:t>
            </a:r>
            <a:r>
              <a:rPr lang="en-US" sz="3000" dirty="0" smtClean="0">
                <a:solidFill>
                  <a:srgbClr val="FF0000"/>
                </a:solidFill>
                <a:sym typeface="Wingdings" pitchFamily="2" charset="2"/>
              </a:rPr>
              <a:t>PR(F)</a:t>
            </a:r>
            <a:r>
              <a:rPr lang="en-US" sz="3000" dirty="0" smtClean="0">
                <a:sym typeface="Wingdings" pitchFamily="2" charset="2"/>
              </a:rPr>
              <a:t> increased?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600" dirty="0" smtClean="0">
                <a:sym typeface="Wingdings" pitchFamily="2" charset="2"/>
              </a:rPr>
              <a:t>Higher w rates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600" dirty="0" smtClean="0">
                <a:sym typeface="Wingdings" pitchFamily="2" charset="2"/>
              </a:rPr>
              <a:t>Change in preferences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600" dirty="0" smtClean="0">
                <a:sym typeface="Wingdings" pitchFamily="2" charset="2"/>
              </a:rPr>
              <a:t>Higher productivity of families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600" dirty="0" smtClean="0">
                <a:sym typeface="Wingdings" pitchFamily="2" charset="2"/>
              </a:rPr>
              <a:t>Drop in birth rates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600" dirty="0" smtClean="0">
                <a:sym typeface="Wingdings" pitchFamily="2" charset="2"/>
              </a:rPr>
              <a:t>More divorces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600" dirty="0" smtClean="0">
                <a:sym typeface="Wingdings" pitchFamily="2" charset="2"/>
              </a:rPr>
              <a:t>Improved access to job opportunities (e.g. part-time)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600" dirty="0" smtClean="0">
                <a:sym typeface="Wingdings" pitchFamily="2" charset="2"/>
              </a:rPr>
              <a:t>To maintain a high standard of living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214282" y="71414"/>
            <a:ext cx="871543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4000" dirty="0" smtClean="0"/>
              <a:t>4.6. Cyclical changes in the workforce</a:t>
            </a: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0" y="1142984"/>
            <a:ext cx="9144000" cy="57150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3000" dirty="0" smtClean="0">
                <a:sym typeface="Wingdings" pitchFamily="2" charset="2"/>
              </a:rPr>
              <a:t>Cyclical changes: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15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3000" dirty="0" smtClean="0">
                <a:sym typeface="Wingdings" pitchFamily="2" charset="2"/>
              </a:rPr>
              <a:t>Ex. a member of the FU loses his job  the net effect on the PR will depend on two effects: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1500" dirty="0" smtClean="0">
              <a:sym typeface="Wingdings" pitchFamily="2" charset="2"/>
            </a:endParaRPr>
          </a:p>
          <a:p>
            <a:pPr lvl="1"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Additional worker </a:t>
            </a:r>
            <a:r>
              <a:rPr lang="en-US" sz="2800" dirty="0" smtClean="0">
                <a:sym typeface="Wingdings" pitchFamily="2" charset="2"/>
              </a:rPr>
              <a:t>effect: other members will seek jobs to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compensate</a:t>
            </a:r>
            <a:r>
              <a:rPr lang="en-US" sz="2800" dirty="0" smtClean="0">
                <a:sym typeface="Wingdings" pitchFamily="2" charset="2"/>
              </a:rPr>
              <a:t> for the loss (income effect)</a:t>
            </a:r>
          </a:p>
          <a:p>
            <a:pPr lvl="1"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Discouraged worker </a:t>
            </a:r>
            <a:r>
              <a:rPr lang="en-US" sz="2800" dirty="0" smtClean="0">
                <a:sym typeface="Wingdings" pitchFamily="2" charset="2"/>
              </a:rPr>
              <a:t>effect: unemployed workers become pessimistic 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stigmatization</a:t>
            </a:r>
            <a:r>
              <a:rPr lang="en-US" sz="2800" dirty="0" smtClean="0">
                <a:sym typeface="Wingdings" pitchFamily="2" charset="2"/>
              </a:rPr>
              <a:t> (substitution effect)</a:t>
            </a:r>
          </a:p>
          <a:p>
            <a:pPr lvl="1">
              <a:spcBef>
                <a:spcPct val="20000"/>
              </a:spcBef>
              <a:tabLst>
                <a:tab pos="1077913" algn="l"/>
              </a:tabLst>
            </a:pPr>
            <a:endParaRPr lang="en-US" sz="15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Effects with opposing forces  empirically the substitution effect is stronger  PR &amp; unemployment move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in opposite direction</a:t>
            </a:r>
          </a:p>
          <a:p>
            <a:pPr marL="514350" indent="-514350">
              <a:spcBef>
                <a:spcPct val="20000"/>
              </a:spcBef>
              <a:tabLst>
                <a:tab pos="1077913" algn="l"/>
              </a:tabLst>
            </a:pPr>
            <a:endParaRPr lang="en-US" sz="2600" dirty="0" smtClean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648</Words>
  <Application>Microsoft Office PowerPoint</Application>
  <PresentationFormat>Presentación en pantalla (4:3)</PresentationFormat>
  <Paragraphs>99</Paragraphs>
  <Slides>7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Pablo</dc:creator>
  <cp:lastModifiedBy>Pablo</cp:lastModifiedBy>
  <cp:revision>18</cp:revision>
  <dcterms:created xsi:type="dcterms:W3CDTF">2011-12-01T16:29:30Z</dcterms:created>
  <dcterms:modified xsi:type="dcterms:W3CDTF">2011-12-08T16:40:47Z</dcterms:modified>
</cp:coreProperties>
</file>