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F2E121-1AF0-45AC-9C93-B9C3987BE60A}" type="datetimeFigureOut">
              <a:rPr lang="es-ES" smtClean="0"/>
              <a:pPr/>
              <a:t>02/12/2011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EB88A-EB3D-4511-8BA0-452B19BE4BF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95366-4540-45AB-B373-249FF72374E5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95366-4540-45AB-B373-249FF72374E5}" type="slidenum">
              <a:rPr lang="es-ES" smtClean="0"/>
              <a:pPr/>
              <a:t>3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95366-4540-45AB-B373-249FF72374E5}" type="slidenum">
              <a:rPr lang="es-ES" smtClean="0"/>
              <a:pPr/>
              <a:t>4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9B24-E0C1-4977-A242-0F0EFD4CFAFF}" type="datetimeFigureOut">
              <a:rPr lang="es-ES" smtClean="0"/>
              <a:pPr/>
              <a:t>02/12/2011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DBE1-E897-4DD0-8CD1-64DE80E3F53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9B24-E0C1-4977-A242-0F0EFD4CFAFF}" type="datetimeFigureOut">
              <a:rPr lang="es-ES" smtClean="0"/>
              <a:pPr/>
              <a:t>02/12/2011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DBE1-E897-4DD0-8CD1-64DE80E3F53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9B24-E0C1-4977-A242-0F0EFD4CFAFF}" type="datetimeFigureOut">
              <a:rPr lang="es-ES" smtClean="0"/>
              <a:pPr/>
              <a:t>02/12/2011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DBE1-E897-4DD0-8CD1-64DE80E3F53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9B24-E0C1-4977-A242-0F0EFD4CFAFF}" type="datetimeFigureOut">
              <a:rPr lang="es-ES" smtClean="0"/>
              <a:pPr/>
              <a:t>02/12/2011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DBE1-E897-4DD0-8CD1-64DE80E3F53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9B24-E0C1-4977-A242-0F0EFD4CFAFF}" type="datetimeFigureOut">
              <a:rPr lang="es-ES" smtClean="0"/>
              <a:pPr/>
              <a:t>02/12/2011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DBE1-E897-4DD0-8CD1-64DE80E3F53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9B24-E0C1-4977-A242-0F0EFD4CFAFF}" type="datetimeFigureOut">
              <a:rPr lang="es-ES" smtClean="0"/>
              <a:pPr/>
              <a:t>02/12/2011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DBE1-E897-4DD0-8CD1-64DE80E3F53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9B24-E0C1-4977-A242-0F0EFD4CFAFF}" type="datetimeFigureOut">
              <a:rPr lang="es-ES" smtClean="0"/>
              <a:pPr/>
              <a:t>02/12/2011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DBE1-E897-4DD0-8CD1-64DE80E3F53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9B24-E0C1-4977-A242-0F0EFD4CFAFF}" type="datetimeFigureOut">
              <a:rPr lang="es-ES" smtClean="0"/>
              <a:pPr/>
              <a:t>02/12/2011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DBE1-E897-4DD0-8CD1-64DE80E3F53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9B24-E0C1-4977-A242-0F0EFD4CFAFF}" type="datetimeFigureOut">
              <a:rPr lang="es-ES" smtClean="0"/>
              <a:pPr/>
              <a:t>02/12/2011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DBE1-E897-4DD0-8CD1-64DE80E3F53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9B24-E0C1-4977-A242-0F0EFD4CFAFF}" type="datetimeFigureOut">
              <a:rPr lang="es-ES" smtClean="0"/>
              <a:pPr/>
              <a:t>02/12/2011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DBE1-E897-4DD0-8CD1-64DE80E3F53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9B24-E0C1-4977-A242-0F0EFD4CFAFF}" type="datetimeFigureOut">
              <a:rPr lang="es-ES" smtClean="0"/>
              <a:pPr/>
              <a:t>02/12/2011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DBE1-E897-4DD0-8CD1-64DE80E3F53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C9B24-E0C1-4977-A242-0F0EFD4CFAFF}" type="datetimeFigureOut">
              <a:rPr lang="es-ES" smtClean="0"/>
              <a:pPr/>
              <a:t>02/12/2011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ADBE1-E897-4DD0-8CD1-64DE80E3F53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4.2. </a:t>
            </a:r>
            <a:r>
              <a:rPr lang="en-US" sz="4000" dirty="0" smtClean="0"/>
              <a:t>Budget </a:t>
            </a:r>
            <a:r>
              <a:rPr lang="en-US" sz="4000" dirty="0"/>
              <a:t>constraint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Marcador de contenido"/>
          <p:cNvSpPr txBox="1">
            <a:spLocks/>
          </p:cNvSpPr>
          <p:nvPr/>
        </p:nvSpPr>
        <p:spPr>
          <a:xfrm>
            <a:off x="76200" y="990600"/>
            <a:ext cx="9067800" cy="5653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Definition:</a:t>
            </a:r>
            <a:r>
              <a:rPr lang="en-US" sz="2800" dirty="0" smtClean="0"/>
              <a:t> combinations of real income-leisure that the </a:t>
            </a:r>
            <a:r>
              <a:rPr lang="en-US" sz="2800" i="1" dirty="0" smtClean="0"/>
              <a:t>i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can</a:t>
            </a:r>
            <a:r>
              <a:rPr lang="en-US" sz="2800" dirty="0" smtClean="0"/>
              <a:t> achieve</a:t>
            </a:r>
            <a:endParaRPr lang="en-US" sz="2800" dirty="0" smtClean="0">
              <a:solidFill>
                <a:srgbClr val="FF0000"/>
              </a:solidFill>
            </a:endParaRP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n-U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Characteristics: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800" dirty="0" smtClean="0"/>
              <a:t>Line </a:t>
            </a:r>
            <a:r>
              <a:rPr lang="en-US" sz="2800" dirty="0" smtClean="0">
                <a:sym typeface="Wingdings" pitchFamily="2" charset="2"/>
              </a:rPr>
              <a:t> “price takers”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Slope = wage rate (w)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endParaRPr lang="en-US" sz="28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Maximization of U:</a:t>
            </a:r>
            <a:r>
              <a:rPr lang="en-US" sz="2800" dirty="0" smtClean="0">
                <a:sym typeface="Wingdings" pitchFamily="2" charset="2"/>
              </a:rPr>
              <a:t> </a:t>
            </a:r>
          </a:p>
          <a:p>
            <a:pPr marL="1028700" lvl="1" indent="-571500">
              <a:spcBef>
                <a:spcPct val="20000"/>
              </a:spcBef>
              <a:buFont typeface="+mj-lt"/>
              <a:buAutoNum type="romanUcPeriod"/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Subjective or psychological preferences (IC) and objective or market preferences (BC) 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highest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IC, tangent to BC</a:t>
            </a:r>
          </a:p>
          <a:p>
            <a:pPr marL="1028700" lvl="1" indent="-571500">
              <a:spcBef>
                <a:spcPct val="20000"/>
              </a:spcBef>
              <a:buFont typeface="+mj-lt"/>
              <a:buAutoNum type="romanUcPeriod"/>
              <a:tabLst>
                <a:tab pos="1077913" algn="l"/>
              </a:tabLst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individual and the market “are in agreement</a:t>
            </a:r>
            <a:r>
              <a:rPr lang="en-US" sz="2800" dirty="0" smtClean="0"/>
              <a:t>”</a:t>
            </a:r>
          </a:p>
          <a:p>
            <a:pPr marL="1028700" lvl="1" indent="-571500">
              <a:spcBef>
                <a:spcPct val="20000"/>
              </a:spcBef>
              <a:buFont typeface="+mj-lt"/>
              <a:buAutoNum type="romanUcPeriod"/>
              <a:tabLst>
                <a:tab pos="1077913" algn="l"/>
              </a:tabLst>
            </a:pPr>
            <a:r>
              <a:rPr lang="en-US" sz="2800" dirty="0" smtClean="0"/>
              <a:t>Wage rate = MRS </a:t>
            </a:r>
            <a:r>
              <a:rPr lang="en-US" sz="2800" dirty="0" smtClean="0">
                <a:sym typeface="Wingdings" pitchFamily="2" charset="2"/>
              </a:rPr>
              <a:t> tangency</a:t>
            </a:r>
          </a:p>
          <a:p>
            <a:pPr marL="1028700" lvl="1" indent="-571500">
              <a:spcBef>
                <a:spcPct val="20000"/>
              </a:spcBef>
              <a:buFont typeface="+mj-lt"/>
              <a:buAutoNum type="romanUcPeriod"/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Over and underemployment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4.2. IC, BC, &amp; Max. of U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152400" y="1214422"/>
            <a:ext cx="8991600" cy="5429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76200" y="1142984"/>
            <a:ext cx="8991600" cy="5653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3200" dirty="0" smtClean="0"/>
              <a:t> IC: all combinations of L-l </a:t>
            </a:r>
            <a:r>
              <a:rPr lang="en-US" sz="3200" dirty="0" smtClean="0">
                <a:solidFill>
                  <a:srgbClr val="FF0000"/>
                </a:solidFill>
              </a:rPr>
              <a:t>desired</a:t>
            </a:r>
            <a:r>
              <a:rPr lang="en-US" sz="3200" dirty="0" smtClean="0"/>
              <a:t> by the </a:t>
            </a:r>
            <a:r>
              <a:rPr lang="en-US" sz="3200" i="1" dirty="0" smtClean="0"/>
              <a:t>i</a:t>
            </a:r>
            <a:r>
              <a:rPr lang="en-US" sz="3200" dirty="0" smtClean="0"/>
              <a:t> with U; subjective or psychological preferences </a:t>
            </a:r>
            <a:r>
              <a:rPr lang="en-US" sz="3200" dirty="0" smtClean="0">
                <a:sym typeface="Wingdings" pitchFamily="2" charset="2"/>
              </a:rPr>
              <a:t> slope MRS</a:t>
            </a:r>
          </a:p>
          <a:p>
            <a:pPr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3200" dirty="0" smtClean="0">
                <a:sym typeface="Wingdings" pitchFamily="2" charset="2"/>
              </a:rPr>
              <a:t> BC: all combinations of L-l </a:t>
            </a:r>
            <a:r>
              <a:rPr lang="en-US" sz="3200" dirty="0" smtClean="0">
                <a:solidFill>
                  <a:srgbClr val="FF0000"/>
                </a:solidFill>
                <a:sym typeface="Wingdings" pitchFamily="2" charset="2"/>
              </a:rPr>
              <a:t>achievable</a:t>
            </a:r>
            <a:r>
              <a:rPr lang="en-US" sz="3200" dirty="0" smtClean="0">
                <a:sym typeface="Wingdings" pitchFamily="2" charset="2"/>
              </a:rPr>
              <a:t> at certain </a:t>
            </a:r>
            <a:r>
              <a:rPr lang="en-US" sz="3200" i="1" dirty="0" smtClean="0">
                <a:sym typeface="Wingdings" pitchFamily="2" charset="2"/>
              </a:rPr>
              <a:t>w</a:t>
            </a:r>
            <a:r>
              <a:rPr lang="en-US" sz="3200" dirty="0" smtClean="0">
                <a:sym typeface="Wingdings" pitchFamily="2" charset="2"/>
              </a:rPr>
              <a:t>;  objective or market information slope </a:t>
            </a:r>
            <a:r>
              <a:rPr lang="en-US" sz="3200" i="1" dirty="0" smtClean="0">
                <a:sym typeface="Wingdings" pitchFamily="2" charset="2"/>
              </a:rPr>
              <a:t>w</a:t>
            </a:r>
          </a:p>
          <a:p>
            <a:pPr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3200" dirty="0" smtClean="0">
                <a:sym typeface="Wingdings" pitchFamily="2" charset="2"/>
              </a:rPr>
              <a:t> Max. of U: IC &amp; BC together  </a:t>
            </a:r>
            <a:r>
              <a:rPr lang="en-US" sz="3200" dirty="0" smtClean="0">
                <a:solidFill>
                  <a:srgbClr val="FF0000"/>
                </a:solidFill>
                <a:sym typeface="Wingdings" pitchFamily="2" charset="2"/>
              </a:rPr>
              <a:t>tangency</a:t>
            </a:r>
            <a:r>
              <a:rPr lang="en-US" sz="3200" dirty="0" smtClean="0">
                <a:sym typeface="Wingdings" pitchFamily="2" charset="2"/>
              </a:rPr>
              <a:t>, same slope: MRS = </a:t>
            </a:r>
            <a:r>
              <a:rPr lang="en-US" sz="3200" i="1" dirty="0" smtClean="0">
                <a:sym typeface="Wingdings" pitchFamily="2" charset="2"/>
              </a:rPr>
              <a:t>w</a:t>
            </a:r>
          </a:p>
          <a:p>
            <a:pPr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n-US" sz="32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200" dirty="0" smtClean="0">
                <a:sym typeface="Wingdings" pitchFamily="2" charset="2"/>
              </a:rPr>
              <a:t>Question: what happens if the slope of BC is steeper than that of the IC?</a:t>
            </a:r>
            <a:endParaRPr kumimoji="0" lang="en-US" sz="28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8077200" y="1219200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 txBox="1">
            <a:spLocks/>
          </p:cNvSpPr>
          <p:nvPr/>
        </p:nvSpPr>
        <p:spPr>
          <a:xfrm>
            <a:off x="152400" y="1214422"/>
            <a:ext cx="8991600" cy="5429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304800" y="1142984"/>
            <a:ext cx="8991600" cy="5653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200" dirty="0" smtClean="0"/>
              <a:t>What do individuals do when </a:t>
            </a:r>
            <a:r>
              <a:rPr lang="en-US" sz="3200" i="1" dirty="0" smtClean="0"/>
              <a:t>w </a:t>
            </a:r>
            <a:r>
              <a:rPr lang="en-US" sz="3200" dirty="0" smtClean="0"/>
              <a:t>goes up?</a:t>
            </a:r>
            <a:endParaRPr lang="en-US" sz="2800" dirty="0" smtClean="0"/>
          </a:p>
          <a:p>
            <a:pPr lvl="1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/>
              <a:t>Answer: L up … or l up (and L down)?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800" dirty="0" smtClean="0"/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200" dirty="0" smtClean="0"/>
              <a:t>Derivation of the supply of labor curve</a:t>
            </a:r>
          </a:p>
          <a:p>
            <a:pPr lvl="1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/>
              <a:t>“Backward-bending” </a:t>
            </a:r>
            <a:r>
              <a:rPr lang="en-US" sz="2800" dirty="0" smtClean="0">
                <a:sym typeface="Wingdings" pitchFamily="2" charset="2"/>
              </a:rPr>
              <a:t> changes from person to person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8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200" dirty="0" smtClean="0">
                <a:sym typeface="Wingdings" pitchFamily="2" charset="2"/>
              </a:rPr>
              <a:t>Again: </a:t>
            </a:r>
            <a:r>
              <a:rPr lang="en-US" sz="3200" dirty="0" smtClean="0">
                <a:solidFill>
                  <a:srgbClr val="FF0000"/>
                </a:solidFill>
                <a:sym typeface="Wingdings" pitchFamily="2" charset="2"/>
              </a:rPr>
              <a:t>income</a:t>
            </a:r>
            <a:r>
              <a:rPr lang="en-US" sz="3200" dirty="0" smtClean="0">
                <a:sym typeface="Wingdings" pitchFamily="2" charset="2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sym typeface="Wingdings" pitchFamily="2" charset="2"/>
              </a:rPr>
              <a:t>effect and substitution effect</a:t>
            </a:r>
          </a:p>
          <a:p>
            <a:pPr lvl="1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Substitution effect : </a:t>
            </a:r>
            <a:r>
              <a:rPr lang="en-US" sz="2800" dirty="0" smtClean="0"/>
              <a:t>∆L due to ∆w with Y </a:t>
            </a:r>
            <a:r>
              <a:rPr lang="en-US" sz="2800" dirty="0" smtClean="0">
                <a:sym typeface="Wingdings" pitchFamily="2" charset="2"/>
              </a:rPr>
              <a:t> &gt; 0</a:t>
            </a:r>
          </a:p>
          <a:p>
            <a:pPr lvl="1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/>
              <a:t>Income effect : ∆L due to ∆Y with w </a:t>
            </a:r>
            <a:r>
              <a:rPr lang="en-US" sz="2800" dirty="0" smtClean="0">
                <a:sym typeface="Wingdings" pitchFamily="2" charset="2"/>
              </a:rPr>
              <a:t> &lt; 0 (l: normal)</a:t>
            </a:r>
          </a:p>
          <a:p>
            <a:pPr lvl="1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Total effect: depends on the “strength” of the other two</a:t>
            </a:r>
            <a:endParaRPr lang="en-US" sz="2800" dirty="0" smtClean="0"/>
          </a:p>
        </p:txBody>
      </p:sp>
      <p:cxnSp>
        <p:nvCxnSpPr>
          <p:cNvPr id="8" name="7 Conector recto"/>
          <p:cNvCxnSpPr/>
          <p:nvPr/>
        </p:nvCxnSpPr>
        <p:spPr>
          <a:xfrm>
            <a:off x="6400800" y="5027612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5715000" y="5562600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4.2. IC, BC, &amp; Max. of U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 txBox="1">
            <a:spLocks/>
          </p:cNvSpPr>
          <p:nvPr/>
        </p:nvSpPr>
        <p:spPr>
          <a:xfrm>
            <a:off x="152400" y="1214422"/>
            <a:ext cx="8991600" cy="5429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0" y="1142984"/>
            <a:ext cx="9001156" cy="5653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200" dirty="0" smtClean="0"/>
              <a:t>The reasoning behind “backward-bending”: with ∆w </a:t>
            </a:r>
            <a:r>
              <a:rPr lang="en-US" sz="3200" dirty="0" smtClean="0">
                <a:sym typeface="Wingdings" pitchFamily="2" charset="2"/>
              </a:rPr>
              <a:t></a:t>
            </a:r>
            <a:r>
              <a:rPr lang="en-US" sz="3200" dirty="0" smtClean="0"/>
              <a:t>∆BC </a:t>
            </a:r>
            <a:r>
              <a:rPr lang="en-US" sz="3200" dirty="0" smtClean="0">
                <a:sym typeface="Wingdings" pitchFamily="2" charset="2"/>
              </a:rPr>
              <a:t>substitution &gt; income; but as </a:t>
            </a:r>
            <a:r>
              <a:rPr lang="en-US" sz="3200" i="1" dirty="0" smtClean="0">
                <a:sym typeface="Wingdings" pitchFamily="2" charset="2"/>
              </a:rPr>
              <a:t>t </a:t>
            </a:r>
            <a:r>
              <a:rPr lang="en-US" sz="3200" dirty="0" smtClean="0">
                <a:sym typeface="Wingdings" pitchFamily="2" charset="2"/>
              </a:rPr>
              <a:t>goes by, </a:t>
            </a:r>
            <a:r>
              <a:rPr lang="en-US" sz="3200" dirty="0" smtClean="0"/>
              <a:t>∆w</a:t>
            </a:r>
            <a:r>
              <a:rPr lang="en-US" sz="3200" dirty="0" smtClean="0">
                <a:sym typeface="Wingdings" pitchFamily="2" charset="2"/>
              </a:rPr>
              <a:t> </a:t>
            </a:r>
            <a:r>
              <a:rPr lang="en-US" sz="3200" dirty="0" smtClean="0"/>
              <a:t>∆BC </a:t>
            </a:r>
            <a:r>
              <a:rPr lang="en-US" sz="3200" dirty="0" smtClean="0">
                <a:sym typeface="Wingdings" pitchFamily="2" charset="2"/>
              </a:rPr>
              <a:t> substitution </a:t>
            </a:r>
            <a:r>
              <a:rPr lang="en-US" sz="3200" dirty="0" smtClean="0">
                <a:solidFill>
                  <a:srgbClr val="FF0000"/>
                </a:solidFill>
                <a:sym typeface="Wingdings" pitchFamily="2" charset="2"/>
              </a:rPr>
              <a:t>&lt;</a:t>
            </a:r>
            <a:r>
              <a:rPr lang="en-US" sz="3200" dirty="0" smtClean="0">
                <a:sym typeface="Wingdings" pitchFamily="2" charset="2"/>
              </a:rPr>
              <a:t> income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32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200" dirty="0" smtClean="0">
                <a:sym typeface="Wingdings" pitchFamily="2" charset="2"/>
              </a:rPr>
              <a:t>Supply curve: when </a:t>
            </a:r>
            <a:r>
              <a:rPr lang="en-US" sz="3200" dirty="0" smtClean="0">
                <a:sym typeface="Wingdings" pitchFamily="2" charset="2"/>
              </a:rPr>
              <a:t>leisure is abundant</a:t>
            </a:r>
            <a:r>
              <a:rPr lang="en-US" sz="3200" dirty="0" smtClean="0">
                <a:sym typeface="Wingdings" pitchFamily="2" charset="2"/>
              </a:rPr>
              <a:t>, how is the MRS?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32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200" dirty="0" smtClean="0"/>
              <a:t>Different individual curves: men vs. women?</a:t>
            </a: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4.2. IC, BC, &amp; Max. of U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331</Words>
  <Application>Microsoft Office PowerPoint</Application>
  <PresentationFormat>Presentación en pantalla (4:3)</PresentationFormat>
  <Paragraphs>47</Paragraphs>
  <Slides>4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Diapositiva 1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</dc:creator>
  <cp:lastModifiedBy>Pablo</cp:lastModifiedBy>
  <cp:revision>19</cp:revision>
  <dcterms:created xsi:type="dcterms:W3CDTF">2011-12-01T12:31:40Z</dcterms:created>
  <dcterms:modified xsi:type="dcterms:W3CDTF">2011-12-02T13:48:45Z</dcterms:modified>
</cp:coreProperties>
</file>