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6" r:id="rId3"/>
    <p:sldId id="262" r:id="rId4"/>
    <p:sldId id="258" r:id="rId5"/>
    <p:sldId id="259" r:id="rId6"/>
    <p:sldId id="263" r:id="rId7"/>
    <p:sldId id="260" r:id="rId8"/>
    <p:sldId id="264" r:id="rId9"/>
    <p:sldId id="265" r:id="rId10"/>
    <p:sldId id="266" r:id="rId11"/>
    <p:sldId id="281" r:id="rId12"/>
    <p:sldId id="282" r:id="rId13"/>
    <p:sldId id="283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1" d="100"/>
          <a:sy n="71" d="100"/>
        </p:scale>
        <p:origin x="-105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2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9E53D-CEBC-46C8-93D8-14126592287C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FF28-4988-491B-806C-B4585A086E2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F2677-80BC-4FC8-B3E8-E6C947C5E109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C84A0-6DD7-4E1D-B5F0-6B203DAD67F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543D3-6638-4940-9BA5-00482FDDB3A9}" type="slidenum">
              <a:rPr lang="es-ES" smtClean="0"/>
              <a:pPr/>
              <a:t>13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8</a:t>
            </a:fld>
            <a:endParaRPr lang="es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9</a:t>
            </a:fld>
            <a:endParaRPr lang="es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03384D-7E2F-4C52-8FD9-A5884E9142AB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2C0432-AA0C-45DE-9057-5F6503C19ACA}" type="datetimeFigureOut">
              <a:rPr lang="es-ES" smtClean="0"/>
              <a:pPr/>
              <a:t>05/10/2011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A98D7-8051-45BB-9AF4-230E5A9C133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FH Düsseldorf</a:t>
            </a:r>
          </a:p>
          <a:p>
            <a:pPr algn="ctr">
              <a:buNone/>
            </a:pPr>
            <a:r>
              <a:rPr lang="es-ES" dirty="0" smtClean="0"/>
              <a:t>2011-2012</a:t>
            </a:r>
          </a:p>
          <a:p>
            <a:pPr algn="ctr">
              <a:buNone/>
            </a:pPr>
            <a:endParaRPr lang="es-ES" dirty="0" smtClean="0"/>
          </a:p>
          <a:p>
            <a:pPr algn="ctr">
              <a:buNone/>
            </a:pPr>
            <a:r>
              <a:rPr lang="es-ES" dirty="0" smtClean="0"/>
              <a:t>Pablo Agnese</a:t>
            </a:r>
          </a:p>
          <a:p>
            <a:pPr algn="ctr">
              <a:buNone/>
            </a:pP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Introduction to Labor Economics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2304256" y="465313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dirty="0" smtClean="0"/>
              <a:t>pablo.agnese@fh-duesseldorf.de</a:t>
            </a:r>
          </a:p>
          <a:p>
            <a:pPr algn="ctr"/>
            <a:r>
              <a:rPr lang="es-ES" dirty="0" smtClean="0"/>
              <a:t>www.pabloagnese.com</a:t>
            </a:r>
          </a:p>
          <a:p>
            <a:pPr algn="ctr"/>
            <a:r>
              <a:rPr lang="es-ES" dirty="0" smtClean="0"/>
              <a:t>(23.32 00.43)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1.3 </a:t>
            </a:r>
            <a:r>
              <a:rPr lang="en-US" sz="4000" dirty="0" smtClean="0"/>
              <a:t>Efficiency and Equity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 No single set of Pareto-efficient transactions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800" dirty="0" smtClean="0"/>
              <a:t> “Social goal” What set is the most equitable?</a:t>
            </a: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2800" dirty="0" smtClean="0"/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/>
              <a:t>Decisions on equity </a:t>
            </a:r>
            <a:r>
              <a:rPr lang="en-US" sz="2800" dirty="0" smtClean="0">
                <a:sym typeface="Wingdings" pitchFamily="2" charset="2"/>
              </a:rPr>
              <a:t> political matter</a:t>
            </a: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endParaRPr lang="en-US" sz="2800" dirty="0" smtClean="0">
              <a:sym typeface="Wingdings" pitchFamily="2" charset="2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 Define a subjective standard of justice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1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lvl="1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 Economics is NOT a zero sum ​​game!</a:t>
            </a:r>
          </a:p>
          <a:p>
            <a:pPr marL="457200" marR="0" lvl="1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 of 1</a:t>
            </a:r>
            <a:r>
              <a:rPr kumimoji="0" lang="en-US" sz="4000" b="0" i="0" u="none" strike="noStrike" kern="1200" cap="none" spc="0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</a:t>
            </a: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class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31149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Why labor economics?</a:t>
            </a:r>
          </a:p>
          <a:p>
            <a:endParaRPr lang="en-US" sz="2800" dirty="0"/>
          </a:p>
          <a:p>
            <a:r>
              <a:rPr lang="en-US" sz="2800" dirty="0" smtClean="0"/>
              <a:t>Division of labor and comparative advantages</a:t>
            </a:r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Positive and normative: role for government?</a:t>
            </a:r>
          </a:p>
          <a:p>
            <a:endParaRPr lang="en-US" sz="2800" dirty="0"/>
          </a:p>
          <a:p>
            <a:r>
              <a:rPr lang="en-US" sz="2800" dirty="0" smtClean="0"/>
              <a:t>Market failures: role for government?</a:t>
            </a:r>
          </a:p>
          <a:p>
            <a:endParaRPr lang="en-US" sz="2800" dirty="0" smtClean="0"/>
          </a:p>
          <a:p>
            <a:r>
              <a:rPr lang="en-US" sz="2800" dirty="0" smtClean="0"/>
              <a:t>Efficiency and equity: role for government?</a:t>
            </a:r>
          </a:p>
          <a:p>
            <a:endParaRPr lang="en-US" sz="2800" dirty="0"/>
          </a:p>
          <a:p>
            <a:r>
              <a:rPr lang="en-US" sz="2800" dirty="0" smtClean="0"/>
              <a:t>Say’s law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/>
        </p:nvSpPr>
        <p:spPr>
          <a:xfrm>
            <a:off x="179512" y="457200"/>
            <a:ext cx="8784976" cy="6140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1"/>
            <a:r>
              <a:rPr lang="en-US" sz="2800" dirty="0" smtClean="0"/>
              <a:t>We should ask then:</a:t>
            </a:r>
            <a:endParaRPr lang="en-US" sz="2800" dirty="0"/>
          </a:p>
          <a:p>
            <a:pPr marL="0" lvl="1">
              <a:buFont typeface="Arial" pitchFamily="34" charset="0"/>
              <a:buChar char="•"/>
            </a:pPr>
            <a:endParaRPr lang="en-US" sz="280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smtClean="0"/>
              <a:t>Why should we specialize?</a:t>
            </a:r>
          </a:p>
          <a:p>
            <a:pPr marL="457200" lvl="2">
              <a:buFontTx/>
              <a:buChar char="-"/>
            </a:pPr>
            <a:r>
              <a:rPr lang="en-US" sz="2800" dirty="0" smtClean="0"/>
              <a:t> E.g. Hunters and collectors</a:t>
            </a:r>
          </a:p>
          <a:p>
            <a:pPr marL="457200" lvl="2">
              <a:buFontTx/>
              <a:buChar char="-"/>
            </a:pPr>
            <a:r>
              <a:rPr lang="en-US" sz="2800" dirty="0"/>
              <a:t> </a:t>
            </a:r>
            <a:r>
              <a:rPr lang="en-US" sz="2800" dirty="0" smtClean="0"/>
              <a:t>People have different natural skills (sports, risky jobs)</a:t>
            </a:r>
          </a:p>
          <a:p>
            <a:pPr marL="457200" lvl="2">
              <a:buFontTx/>
              <a:buChar char="-"/>
            </a:pPr>
            <a:r>
              <a:rPr lang="en-US" sz="2800" dirty="0"/>
              <a:t> </a:t>
            </a:r>
            <a:r>
              <a:rPr lang="en-US" sz="2800" dirty="0" smtClean="0"/>
              <a:t>Education</a:t>
            </a:r>
          </a:p>
          <a:p>
            <a:pPr marL="457200" lvl="2">
              <a:buFontTx/>
              <a:buChar char="-"/>
            </a:pPr>
            <a:r>
              <a:rPr lang="en-US" sz="2800" dirty="0"/>
              <a:t> </a:t>
            </a:r>
            <a:r>
              <a:rPr lang="en-US" sz="2800" dirty="0" smtClean="0"/>
              <a:t>Cooperation</a:t>
            </a:r>
          </a:p>
          <a:p>
            <a:pPr marL="457200" lvl="2">
              <a:buFontTx/>
              <a:buChar char="-"/>
            </a:pPr>
            <a:endParaRPr lang="en-US" sz="280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800" dirty="0" smtClean="0"/>
              <a:t> What are the obstacles?</a:t>
            </a:r>
          </a:p>
          <a:p>
            <a:pPr marL="457200" lvl="2"/>
            <a:r>
              <a:rPr lang="en-US" sz="2800" dirty="0" smtClean="0"/>
              <a:t>- Coordination</a:t>
            </a:r>
          </a:p>
          <a:p>
            <a:pPr marL="0" lvl="1">
              <a:buFont typeface="Arial" pitchFamily="34" charset="0"/>
              <a:buChar char="•"/>
            </a:pPr>
            <a:endParaRPr lang="en-US" sz="2800" dirty="0" smtClean="0"/>
          </a:p>
          <a:p>
            <a:pPr marL="0" lvl="1">
              <a:buFont typeface="Arial" pitchFamily="34" charset="0"/>
              <a:buChar char="•"/>
            </a:pPr>
            <a:r>
              <a:rPr lang="en-US" sz="2800" dirty="0" smtClean="0"/>
              <a:t> How does the capitalist system solve these problems?</a:t>
            </a:r>
          </a:p>
          <a:p>
            <a:pPr marL="457200" lvl="2">
              <a:buFontTx/>
              <a:buChar char="-"/>
            </a:pPr>
            <a:r>
              <a:rPr lang="en-US" sz="2800" dirty="0" smtClean="0"/>
              <a:t> Price system (commodities and labor!)</a:t>
            </a:r>
          </a:p>
          <a:p>
            <a:pPr marL="457200" lvl="2">
              <a:buFontTx/>
              <a:buChar char="-"/>
            </a:pPr>
            <a:r>
              <a:rPr lang="en-US" sz="2800" dirty="0" smtClean="0"/>
              <a:t> </a:t>
            </a:r>
            <a:r>
              <a:rPr lang="en-US" sz="2800" dirty="0" smtClean="0"/>
              <a:t>Prices/wages </a:t>
            </a:r>
            <a:r>
              <a:rPr lang="en-US" sz="2800" dirty="0" smtClean="0">
                <a:sym typeface="Wingdings" pitchFamily="2" charset="2"/>
              </a:rPr>
              <a:t> </a:t>
            </a:r>
            <a:r>
              <a:rPr lang="en-US" sz="2800" dirty="0" smtClean="0"/>
              <a:t>productivity of firms/disutility of work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2" name="Picture 14" descr="rafael_nadal1_wideweb__470x401,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250" y="3038475"/>
            <a:ext cx="4476750" cy="3819525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7174" name="Picture 6" descr="howard60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050" y="0"/>
            <a:ext cx="5219700" cy="3132138"/>
          </a:xfrm>
          <a:prstGeom prst="rect">
            <a:avLst/>
          </a:prstGeom>
          <a:noFill/>
        </p:spPr>
      </p:pic>
      <p:pic>
        <p:nvPicPr>
          <p:cNvPr id="7172" name="Picture 4" descr="_44078163_sebastien_chabal_4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3962400" cy="2857500"/>
          </a:xfrm>
          <a:prstGeom prst="rect">
            <a:avLst/>
          </a:prstGeom>
          <a:noFill/>
        </p:spPr>
      </p:pic>
      <p:pic>
        <p:nvPicPr>
          <p:cNvPr id="7178" name="Picture 10" descr="michael_phelps30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03938" y="0"/>
            <a:ext cx="3040062" cy="4052888"/>
          </a:xfrm>
          <a:prstGeom prst="rect">
            <a:avLst/>
          </a:prstGeom>
          <a:noFill/>
        </p:spPr>
      </p:pic>
      <p:pic>
        <p:nvPicPr>
          <p:cNvPr id="7180" name="Picture 12" descr="41490_w400xh60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2852738"/>
            <a:ext cx="2670175" cy="4005262"/>
          </a:xfrm>
          <a:prstGeom prst="rect">
            <a:avLst/>
          </a:prstGeom>
          <a:noFill/>
        </p:spPr>
      </p:pic>
      <p:pic>
        <p:nvPicPr>
          <p:cNvPr id="7184" name="Picture 16" descr="7632072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95963" y="3671888"/>
            <a:ext cx="4176712" cy="3186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1357298"/>
            <a:ext cx="81769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1: Introduction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2: Definitions, facts, and trends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3: The demand for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4: The supply of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5: The determination of wages</a:t>
            </a:r>
          </a:p>
          <a:p>
            <a:endParaRPr lang="en-US" sz="2800" dirty="0"/>
          </a:p>
        </p:txBody>
      </p:sp>
      <p:sp>
        <p:nvSpPr>
          <p:cNvPr id="6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Outline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642910" y="71414"/>
            <a:ext cx="777240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Goals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14348" y="1357298"/>
            <a:ext cx="7858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Different approaches / Philosophical background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Some technical stuff </a:t>
            </a:r>
            <a:r>
              <a:rPr lang="en-US" sz="2800" dirty="0" smtClean="0">
                <a:sym typeface="Wingdings" pitchFamily="2" charset="2"/>
              </a:rPr>
              <a:t></a:t>
            </a:r>
            <a:endParaRPr lang="en-US" sz="28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Some challenging discussions </a:t>
            </a:r>
            <a:r>
              <a:rPr lang="en-US" sz="2800" dirty="0" smtClean="0">
                <a:sym typeface="Wingdings" pitchFamily="2" charset="2"/>
              </a:rPr>
              <a:t>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234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Main textbooks:</a:t>
            </a:r>
          </a:p>
          <a:p>
            <a:r>
              <a:rPr lang="en-US" sz="2800" dirty="0" smtClean="0"/>
              <a:t>McConnell, Brue, Macpherson</a:t>
            </a:r>
          </a:p>
          <a:p>
            <a:r>
              <a:rPr lang="en-US" sz="2800" dirty="0" smtClean="0"/>
              <a:t>Ehrenberg, Smith</a:t>
            </a:r>
          </a:p>
          <a:p>
            <a:r>
              <a:rPr lang="en-US" sz="2800" dirty="0" smtClean="0"/>
              <a:t>Kaufman, Hotchkiss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Also:</a:t>
            </a:r>
          </a:p>
          <a:p>
            <a:r>
              <a:rPr lang="en-US" sz="2800" dirty="0" smtClean="0"/>
              <a:t>W. Block (Austrian School)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Literature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Grading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0006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Test (80%)</a:t>
            </a:r>
          </a:p>
          <a:p>
            <a:endParaRPr lang="en-US" sz="2800" dirty="0" smtClean="0"/>
          </a:p>
          <a:p>
            <a:r>
              <a:rPr lang="en-US" sz="2800" dirty="0" smtClean="0"/>
              <a:t>Weekly practices (20%)</a:t>
            </a:r>
          </a:p>
          <a:p>
            <a:endParaRPr lang="en-US" sz="2800" dirty="0" smtClean="0"/>
          </a:p>
          <a:p>
            <a:r>
              <a:rPr lang="en-US" sz="2800" dirty="0" smtClean="0"/>
              <a:t>Essay. Extra points!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Monitoring: email exchange and/or tutorials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973172"/>
            <a:ext cx="81769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00CC"/>
                </a:solidFill>
              </a:rPr>
              <a:t> Unit 1: Introduction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2: Definitions, facts, and trends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3: The demand for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4: The supply of labor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 Unit 5: The determination of wages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</a:t>
            </a:r>
            <a:r>
              <a:rPr kumimoji="0" lang="en-US" sz="4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3114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1.1 Why labor economics?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Socioeconomic reason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Quantitative reason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Particular features (?)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smtClean="0"/>
              <a:t>1.2 Division of labor and comparative </a:t>
            </a:r>
            <a:r>
              <a:rPr lang="en-US" sz="2800" dirty="0" smtClean="0"/>
              <a:t>advantage</a:t>
            </a:r>
            <a:endParaRPr lang="en-US" sz="28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Task specialization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Efficiency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Human capital and technological development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Price system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Negative effects?</a:t>
            </a:r>
          </a:p>
          <a:p>
            <a:pPr lvl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1.3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en-US" sz="4000" dirty="0" smtClean="0"/>
              <a:t>Positive and normative economics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0" y="1285860"/>
            <a:ext cx="91440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Positive economics identifies two assumptions:</a:t>
            </a:r>
          </a:p>
          <a:p>
            <a:pPr lvl="1"/>
            <a:r>
              <a:rPr lang="en-US" sz="2400" dirty="0" smtClean="0"/>
              <a:t>Scarcity</a:t>
            </a:r>
          </a:p>
          <a:p>
            <a:pPr lvl="1"/>
            <a:r>
              <a:rPr lang="en-US" sz="2400" dirty="0" smtClean="0"/>
              <a:t>Rationality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2800" dirty="0" smtClean="0"/>
              <a:t>Normative economics looks at two types of transactions:</a:t>
            </a:r>
          </a:p>
          <a:p>
            <a:pPr lvl="1"/>
            <a:r>
              <a:rPr lang="en-US" sz="2400" dirty="0" smtClean="0"/>
              <a:t>Beneficial exchange (voluntary) </a:t>
            </a:r>
          </a:p>
          <a:p>
            <a:pPr lvl="1"/>
            <a:r>
              <a:rPr lang="en-US" sz="2400" dirty="0" smtClean="0"/>
              <a:t>Redistribution (involuntary)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Intervention v. non-intervention</a:t>
            </a:r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14282" y="571480"/>
            <a:ext cx="8715436" cy="59538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labor market allows mutually beneficial exchanges between employers and employees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Sometimes this might prove difficult</a:t>
            </a:r>
          </a:p>
          <a:p>
            <a:pPr marL="0" indent="0">
              <a:buNone/>
            </a:pPr>
            <a:r>
              <a:rPr lang="en-US" dirty="0" smtClean="0"/>
              <a:t>Market failures and / or </a:t>
            </a:r>
            <a:r>
              <a:rPr lang="en-US" dirty="0" smtClean="0">
                <a:solidFill>
                  <a:srgbClr val="FF0000"/>
                </a:solidFill>
              </a:rPr>
              <a:t>government failures </a:t>
            </a:r>
            <a:r>
              <a:rPr lang="en-US" dirty="0" smtClean="0"/>
              <a:t>: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dirty="0" smtClean="0"/>
              <a:t> Ignorance or lack of information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dirty="0" smtClean="0"/>
              <a:t> Externalities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dirty="0" smtClean="0"/>
              <a:t> Public goods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Regulations</a:t>
            </a:r>
          </a:p>
          <a:p>
            <a:pPr marL="400050" lvl="1" indent="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 Price distortion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Presentación en pantalla (4:3)</PresentationFormat>
  <Paragraphs>132</Paragraphs>
  <Slides>13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Diapositiva 1</vt:lpstr>
      <vt:lpstr>Diapositiva 2</vt:lpstr>
      <vt:lpstr>Diapositiva 3</vt:lpstr>
      <vt:lpstr>Literature</vt:lpstr>
      <vt:lpstr>Grading</vt:lpstr>
      <vt:lpstr>Diapositiva 6</vt:lpstr>
      <vt:lpstr>1. Introduction</vt:lpstr>
      <vt:lpstr>1.3 Positive and normative economics</vt:lpstr>
      <vt:lpstr>Diapositiva 9</vt:lpstr>
      <vt:lpstr>Diapositiva 10</vt:lpstr>
      <vt:lpstr>Summary of 1st class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del mercado de trabajo</dc:title>
  <dc:creator>Pablo</dc:creator>
  <cp:lastModifiedBy>Pablo</cp:lastModifiedBy>
  <cp:revision>86</cp:revision>
  <dcterms:created xsi:type="dcterms:W3CDTF">2009-10-01T10:54:31Z</dcterms:created>
  <dcterms:modified xsi:type="dcterms:W3CDTF">2011-10-05T16:57:59Z</dcterms:modified>
</cp:coreProperties>
</file>