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281C0-822D-4F2E-97A1-4474932C7F19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51B7B-B269-49BC-A35A-C470844B4DA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49F72-D7E8-472E-A394-0959C3D473FE}" type="datetimeFigureOut">
              <a:rPr lang="es-ES" smtClean="0"/>
              <a:pPr/>
              <a:t>07/12/2011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288F7-CC4E-49DD-B8CC-FD912367C67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57229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800" dirty="0" smtClean="0"/>
              <a:t>3.3 Global hypothesis test (F &amp; r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</a:t>
            </a:r>
          </a:p>
          <a:p>
            <a:pPr marL="514350" indent="-51435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As in the individual test, we posit an hypothesis to be rejected </a:t>
            </a:r>
            <a:r>
              <a:rPr lang="en-US" sz="2800" dirty="0" smtClean="0">
                <a:sym typeface="Wingdings" pitchFamily="2" charset="2"/>
              </a:rPr>
              <a:t> all coefficients taken together</a:t>
            </a:r>
          </a:p>
          <a:p>
            <a:pPr marL="0" indent="0">
              <a:buNone/>
            </a:pPr>
            <a:r>
              <a:rPr lang="en-US" sz="2800" dirty="0" smtClean="0">
                <a:sym typeface="Wingdings" pitchFamily="2" charset="2"/>
              </a:rPr>
              <a:t>F distribution: critical F vs. F-stat</a:t>
            </a:r>
          </a:p>
          <a:p>
            <a:pPr marL="0" indent="0">
              <a:buNone/>
            </a:pPr>
            <a:endParaRPr lang="en-US" sz="16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 smtClean="0">
                <a:sym typeface="Wingdings" pitchFamily="2" charset="2"/>
              </a:rPr>
              <a:t>What is the relationship with the r</a:t>
            </a:r>
            <a:r>
              <a:rPr lang="en-US" sz="2800" baseline="30000" dirty="0" smtClean="0">
                <a:sym typeface="Wingdings" pitchFamily="2" charset="2"/>
              </a:rPr>
              <a:t>2</a:t>
            </a:r>
            <a:r>
              <a:rPr lang="en-US" sz="2800" dirty="0" smtClean="0">
                <a:sym typeface="Wingdings" pitchFamily="2" charset="2"/>
              </a:rPr>
              <a:t>?</a:t>
            </a:r>
          </a:p>
          <a:p>
            <a:pPr marL="0" indent="0">
              <a:buNone/>
            </a:pPr>
            <a:endParaRPr lang="en-US" sz="16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 smtClean="0">
                <a:sym typeface="Wingdings" pitchFamily="2" charset="2"/>
              </a:rPr>
              <a:t>Extreme examples:</a:t>
            </a:r>
            <a:endParaRPr lang="en-US" sz="1600" dirty="0" smtClean="0"/>
          </a:p>
          <a:p>
            <a:pPr>
              <a:buNone/>
            </a:pPr>
            <a:r>
              <a:rPr lang="en-US" sz="2800" dirty="0" smtClean="0"/>
              <a:t>F* </a:t>
            </a:r>
            <a:r>
              <a:rPr lang="en-US" sz="2800" dirty="0" smtClean="0">
                <a:sym typeface="Wingdings" pitchFamily="2" charset="2"/>
              </a:rPr>
              <a:t>= +∞  sure rejection (r</a:t>
            </a:r>
            <a:r>
              <a:rPr lang="en-US" sz="2800" baseline="30000" dirty="0" smtClean="0">
                <a:sym typeface="Wingdings" pitchFamily="2" charset="2"/>
              </a:rPr>
              <a:t>2 </a:t>
            </a:r>
            <a:r>
              <a:rPr lang="en-US" sz="2800" dirty="0" smtClean="0"/>
              <a:t>= 1)</a:t>
            </a:r>
            <a:endParaRPr lang="en-US" sz="2800" dirty="0" smtClean="0">
              <a:sym typeface="Wingdings" pitchFamily="2" charset="2"/>
            </a:endParaRPr>
          </a:p>
          <a:p>
            <a:pPr>
              <a:buNone/>
            </a:pPr>
            <a:endParaRPr lang="en-US" sz="17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/>
              <a:t>F* = 0 </a:t>
            </a:r>
            <a:r>
              <a:rPr lang="en-US" sz="2800" dirty="0" smtClean="0">
                <a:sym typeface="Wingdings" pitchFamily="2" charset="2"/>
              </a:rPr>
              <a:t> NO rejection: </a:t>
            </a:r>
            <a:r>
              <a:rPr lang="en-US" sz="2800" dirty="0" smtClean="0"/>
              <a:t>The X’s do not explain the model</a:t>
            </a:r>
            <a:r>
              <a:rPr lang="en-US" sz="2800" dirty="0" smtClean="0">
                <a:sym typeface="Wingdings" pitchFamily="2" charset="2"/>
              </a:rPr>
              <a:t> (r</a:t>
            </a:r>
            <a:r>
              <a:rPr lang="en-US" sz="2800" baseline="30000" dirty="0" smtClean="0">
                <a:sym typeface="Wingdings" pitchFamily="2" charset="2"/>
              </a:rPr>
              <a:t>2 </a:t>
            </a:r>
            <a:r>
              <a:rPr lang="en-US" sz="2800" dirty="0" smtClean="0"/>
              <a:t>= 0)</a:t>
            </a:r>
          </a:p>
          <a:p>
            <a:pPr>
              <a:buNone/>
            </a:pPr>
            <a:endParaRPr lang="en-US" sz="16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The test gives an idea of the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joint</a:t>
            </a:r>
            <a:r>
              <a:rPr lang="en-US" sz="2800" dirty="0" smtClean="0">
                <a:sym typeface="Wingdings" pitchFamily="2" charset="2"/>
              </a:rPr>
              <a:t> significance of all X’s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¿Do the X’s jointly explain the variability of Y?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We usually reject (even  when we don’t reject individual tests)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572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3.4 Omission of relevant variables &amp; inclusion of irrelevant</a:t>
            </a:r>
          </a:p>
          <a:p>
            <a:pPr>
              <a:buNone/>
            </a:pPr>
            <a:endParaRPr lang="en-US" sz="1600" dirty="0" smtClean="0"/>
          </a:p>
          <a:p>
            <a:pPr marL="571500" indent="-571500">
              <a:buNone/>
            </a:pPr>
            <a:r>
              <a:rPr lang="en-US" sz="2800" dirty="0" smtClean="0"/>
              <a:t>Omission of relevant var.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biased </a:t>
            </a:r>
            <a:r>
              <a:rPr lang="en-US" sz="2800" dirty="0" smtClean="0">
                <a:sym typeface="Wingdings" pitchFamily="2" charset="2"/>
              </a:rPr>
              <a:t>estimations </a:t>
            </a:r>
            <a:endParaRPr lang="en-US" sz="28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2800" dirty="0" smtClean="0"/>
              <a:t>What does it mean? On average we don’t get the true value of the parameter (population)</a:t>
            </a:r>
          </a:p>
          <a:p>
            <a:pPr marL="571500" indent="-571500">
              <a:buNone/>
            </a:pPr>
            <a:endParaRPr lang="en-US" sz="1600" dirty="0" smtClean="0"/>
          </a:p>
          <a:p>
            <a:pPr marL="571500" indent="-571500">
              <a:buNone/>
            </a:pPr>
            <a:r>
              <a:rPr lang="en-US" sz="2800" dirty="0" smtClean="0"/>
              <a:t>Inclusion of irrelevant var.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inefficient </a:t>
            </a:r>
            <a:r>
              <a:rPr lang="en-US" sz="2800" dirty="0" smtClean="0">
                <a:sym typeface="Wingdings" pitchFamily="2" charset="2"/>
              </a:rPr>
              <a:t>estimations</a:t>
            </a:r>
            <a:endParaRPr lang="en-US" sz="28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571500" indent="-571500">
              <a:buNone/>
            </a:pPr>
            <a:endParaRPr lang="en-US" sz="12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 smtClean="0"/>
              <a:t>What does it mean? The variability from sample to sample (embedded in the sigmas/deviations) will be higher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Which one is worse?</a:t>
            </a:r>
          </a:p>
          <a:p>
            <a:pPr marL="0" indent="0">
              <a:buNone/>
            </a:pPr>
            <a:r>
              <a:rPr lang="en-US" sz="2800" dirty="0" smtClean="0"/>
              <a:t>Both should be corrected, if possible, but having biased estimations is worse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Presentación en pantalla (4:3)</PresentationFormat>
  <Paragraphs>29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13</cp:revision>
  <dcterms:created xsi:type="dcterms:W3CDTF">2011-11-18T12:37:27Z</dcterms:created>
  <dcterms:modified xsi:type="dcterms:W3CDTF">2011-12-07T15:38:51Z</dcterms:modified>
</cp:coreProperties>
</file>