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EC0378-6B45-4129-BA86-E5E4370C0076}" type="datetimeFigureOut">
              <a:rPr lang="es-ES" smtClean="0"/>
              <a:pPr/>
              <a:t>04/11/2011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DE5A3A-5337-4F21-B6C9-5EF417C50C0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3C5B-7B5A-41F1-8BD6-FD74D72FD172}" type="datetimeFigureOut">
              <a:rPr lang="es-ES" smtClean="0"/>
              <a:pPr/>
              <a:t>04/11/2011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1568-CEF7-4BDB-AD22-8A9112DFBEB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3C5B-7B5A-41F1-8BD6-FD74D72FD172}" type="datetimeFigureOut">
              <a:rPr lang="es-ES" smtClean="0"/>
              <a:pPr/>
              <a:t>04/11/2011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1568-CEF7-4BDB-AD22-8A9112DFBEB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3C5B-7B5A-41F1-8BD6-FD74D72FD172}" type="datetimeFigureOut">
              <a:rPr lang="es-ES" smtClean="0"/>
              <a:pPr/>
              <a:t>04/11/2011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1568-CEF7-4BDB-AD22-8A9112DFBEB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3C5B-7B5A-41F1-8BD6-FD74D72FD172}" type="datetimeFigureOut">
              <a:rPr lang="es-ES" smtClean="0"/>
              <a:pPr/>
              <a:t>04/11/2011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1568-CEF7-4BDB-AD22-8A9112DFBEB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3C5B-7B5A-41F1-8BD6-FD74D72FD172}" type="datetimeFigureOut">
              <a:rPr lang="es-ES" smtClean="0"/>
              <a:pPr/>
              <a:t>04/11/2011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1568-CEF7-4BDB-AD22-8A9112DFBEB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3C5B-7B5A-41F1-8BD6-FD74D72FD172}" type="datetimeFigureOut">
              <a:rPr lang="es-ES" smtClean="0"/>
              <a:pPr/>
              <a:t>04/11/2011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1568-CEF7-4BDB-AD22-8A9112DFBEB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3C5B-7B5A-41F1-8BD6-FD74D72FD172}" type="datetimeFigureOut">
              <a:rPr lang="es-ES" smtClean="0"/>
              <a:pPr/>
              <a:t>04/11/2011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1568-CEF7-4BDB-AD22-8A9112DFBEB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3C5B-7B5A-41F1-8BD6-FD74D72FD172}" type="datetimeFigureOut">
              <a:rPr lang="es-ES" smtClean="0"/>
              <a:pPr/>
              <a:t>04/11/2011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1568-CEF7-4BDB-AD22-8A9112DFBEB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3C5B-7B5A-41F1-8BD6-FD74D72FD172}" type="datetimeFigureOut">
              <a:rPr lang="es-ES" smtClean="0"/>
              <a:pPr/>
              <a:t>04/11/2011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1568-CEF7-4BDB-AD22-8A9112DFBEB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3C5B-7B5A-41F1-8BD6-FD74D72FD172}" type="datetimeFigureOut">
              <a:rPr lang="es-ES" smtClean="0"/>
              <a:pPr/>
              <a:t>04/11/2011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1568-CEF7-4BDB-AD22-8A9112DFBEB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3C5B-7B5A-41F1-8BD6-FD74D72FD172}" type="datetimeFigureOut">
              <a:rPr lang="es-ES" smtClean="0"/>
              <a:pPr/>
              <a:t>04/11/2011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1568-CEF7-4BDB-AD22-8A9112DFBEB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03C5B-7B5A-41F1-8BD6-FD74D72FD172}" type="datetimeFigureOut">
              <a:rPr lang="es-ES" smtClean="0"/>
              <a:pPr/>
              <a:t>04/11/2011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21568-CEF7-4BDB-AD22-8A9112DFBEB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572560" cy="628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2.5 The coefficient of determination (r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) &amp; correlation (r)</a:t>
            </a:r>
          </a:p>
          <a:p>
            <a:pPr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800" dirty="0" smtClean="0"/>
              <a:t>¿How good is the estimated regression line? Since residuals are (+) &amp; (-), that is, the estimated values are different than those observed </a:t>
            </a:r>
            <a:r>
              <a:rPr lang="en-US" sz="2800" dirty="0" smtClean="0">
                <a:sym typeface="Wingdings" pitchFamily="2" charset="2"/>
              </a:rPr>
              <a:t> we should get an indication of  the “goodness of fit”</a:t>
            </a:r>
            <a:endParaRPr lang="en-US" sz="2800" dirty="0" smtClean="0"/>
          </a:p>
          <a:p>
            <a:pPr marL="514350" indent="-51435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800" dirty="0" smtClean="0"/>
              <a:t>The r</a:t>
            </a:r>
            <a:r>
              <a:rPr lang="en-US" sz="2800" baseline="30000" dirty="0" smtClean="0"/>
              <a:t>2  </a:t>
            </a:r>
            <a:r>
              <a:rPr lang="en-US" sz="2800" dirty="0" smtClean="0"/>
              <a:t>measures the </a:t>
            </a:r>
            <a:r>
              <a:rPr lang="en-US" sz="2800" dirty="0" smtClean="0">
                <a:solidFill>
                  <a:srgbClr val="FF0000"/>
                </a:solidFill>
              </a:rPr>
              <a:t>share (or %)</a:t>
            </a:r>
            <a:r>
              <a:rPr lang="en-US" sz="2800" dirty="0" smtClean="0"/>
              <a:t> of the total change in “Y” which is </a:t>
            </a:r>
            <a:r>
              <a:rPr lang="en-US" sz="2800" dirty="0" smtClean="0">
                <a:solidFill>
                  <a:srgbClr val="FF0000"/>
                </a:solidFill>
              </a:rPr>
              <a:t>explained</a:t>
            </a:r>
            <a:r>
              <a:rPr lang="en-US" sz="2800" dirty="0" smtClean="0"/>
              <a:t> by the regression model (the “Xs”)</a:t>
            </a:r>
          </a:p>
          <a:p>
            <a:pPr marL="514350" indent="-514350">
              <a:buNone/>
            </a:pPr>
            <a:endParaRPr lang="en-US" sz="1600" dirty="0" smtClean="0"/>
          </a:p>
          <a:p>
            <a:pPr marL="514350" indent="-514350">
              <a:buNone/>
            </a:pPr>
            <a:r>
              <a:rPr lang="en-US" sz="2800" dirty="0" smtClean="0"/>
              <a:t>We have: 0 =&lt; r</a:t>
            </a:r>
            <a:r>
              <a:rPr lang="en-US" sz="2800" baseline="30000" dirty="0" smtClean="0"/>
              <a:t>2 </a:t>
            </a:r>
            <a:r>
              <a:rPr lang="en-US" sz="2800" dirty="0" smtClean="0"/>
              <a:t>=&lt; 1 ; no fit v. perfect fit</a:t>
            </a:r>
          </a:p>
          <a:p>
            <a:pPr marL="514350" indent="-51435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800" dirty="0" smtClean="0"/>
              <a:t>Moreover: r is the sq. root of r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, but in regression analysis has no direct interpretation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smtClean="0"/>
              <a:t>-1 =&lt; r</a:t>
            </a:r>
            <a:r>
              <a:rPr lang="en-US" sz="2800" baseline="30000" dirty="0" smtClean="0"/>
              <a:t> </a:t>
            </a:r>
            <a:r>
              <a:rPr lang="en-US" sz="2800" dirty="0" smtClean="0"/>
              <a:t>=&lt; 1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858280" cy="628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2.5 The coefficient of determination (r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) &amp; correlation (r)</a:t>
            </a:r>
          </a:p>
          <a:p>
            <a:pPr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800" dirty="0" smtClean="0"/>
              <a:t>Other ways to check the goodness of fit:</a:t>
            </a:r>
          </a:p>
          <a:p>
            <a:pPr marL="0" indent="0"/>
            <a:r>
              <a:rPr lang="en-US" sz="2800" dirty="0" smtClean="0"/>
              <a:t> Variance / std. error of the model</a:t>
            </a:r>
          </a:p>
          <a:p>
            <a:pPr marL="0" indent="0"/>
            <a:r>
              <a:rPr lang="en-US" sz="2800" dirty="0" smtClean="0"/>
              <a:t> </a:t>
            </a:r>
            <a:r>
              <a:rPr lang="en-US" sz="2800" dirty="0" smtClean="0"/>
              <a:t>Joint </a:t>
            </a:r>
            <a:r>
              <a:rPr lang="en-US" sz="2800" dirty="0" smtClean="0"/>
              <a:t>hypotheses test (F-test)</a:t>
            </a:r>
          </a:p>
          <a:p>
            <a:pPr marL="0" indent="0"/>
            <a:endParaRPr lang="en-US" sz="1600" dirty="0" smtClean="0"/>
          </a:p>
          <a:p>
            <a:pPr marL="0" indent="0">
              <a:buNone/>
            </a:pPr>
            <a:r>
              <a:rPr lang="en-US" sz="2800" dirty="0" smtClean="0"/>
              <a:t>These will serve for model </a:t>
            </a:r>
            <a:r>
              <a:rPr lang="en-US" sz="2800" dirty="0" smtClean="0">
                <a:solidFill>
                  <a:srgbClr val="FF0000"/>
                </a:solidFill>
              </a:rPr>
              <a:t>selection</a:t>
            </a:r>
            <a:r>
              <a:rPr lang="en-US" sz="2800" dirty="0" smtClean="0"/>
              <a:t>, assessing the </a:t>
            </a:r>
            <a:r>
              <a:rPr lang="en-US" sz="2800" dirty="0" smtClean="0">
                <a:solidFill>
                  <a:srgbClr val="FF0000"/>
                </a:solidFill>
              </a:rPr>
              <a:t>variability</a:t>
            </a:r>
            <a:r>
              <a:rPr lang="en-US" sz="2800" dirty="0" smtClean="0"/>
              <a:t> in the observed “Y” in relation to those explained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800" dirty="0" smtClean="0"/>
              <a:t>In addition, the variances (&amp; std. errors) of the estimated coefficients give us an idea of the </a:t>
            </a:r>
            <a:r>
              <a:rPr lang="en-US" sz="2800" dirty="0" smtClean="0">
                <a:solidFill>
                  <a:srgbClr val="FF0000"/>
                </a:solidFill>
              </a:rPr>
              <a:t>variability</a:t>
            </a:r>
            <a:r>
              <a:rPr lang="en-US" sz="2800" dirty="0" smtClean="0"/>
              <a:t> of the coefficients from sample to sample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800" dirty="0" smtClean="0"/>
              <a:t>Given GM </a:t>
            </a:r>
            <a:r>
              <a:rPr lang="en-US" sz="2800" dirty="0" smtClean="0">
                <a:sym typeface="Wingdings" pitchFamily="2" charset="2"/>
              </a:rPr>
              <a:t> with CLRM &amp; LS the variability is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minimum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Office PowerPoint</Application>
  <PresentationFormat>Presentación en pantalla (4:3)</PresentationFormat>
  <Paragraphs>22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12</cp:revision>
  <dcterms:created xsi:type="dcterms:W3CDTF">2011-10-21T11:40:11Z</dcterms:created>
  <dcterms:modified xsi:type="dcterms:W3CDTF">2011-11-04T13:03:10Z</dcterms:modified>
</cp:coreProperties>
</file>