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0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C6C5B3-4EFC-46D0-8F9C-F3F9A220316E}" type="datetimeFigureOut">
              <a:rPr lang="es-ES" smtClean="0"/>
              <a:pPr/>
              <a:t>14/10/2011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5080A2-833F-4913-B840-1A5AC6E590DD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84A0-6DD7-4E1D-B5F0-6B203DAD67F4}" type="slidenum">
              <a:rPr lang="es-ES" smtClean="0"/>
              <a:pPr/>
              <a:t>1</a:t>
            </a:fld>
            <a:endParaRPr lang="es-E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ES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45C84A0-6DD7-4E1D-B5F0-6B203DAD67F4}" type="slidenum">
              <a:rPr lang="es-ES" smtClean="0"/>
              <a:pPr/>
              <a:t>2</a:t>
            </a:fld>
            <a:endParaRPr lang="es-E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2AB81-D57C-402D-81F5-43C3BCE18197}" type="datetimeFigureOut">
              <a:rPr lang="es-ES" smtClean="0"/>
              <a:pPr/>
              <a:t>14/10/2011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0E453-8857-4A04-88D3-51B06258043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2AB81-D57C-402D-81F5-43C3BCE18197}" type="datetimeFigureOut">
              <a:rPr lang="es-ES" smtClean="0"/>
              <a:pPr/>
              <a:t>14/10/2011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0E453-8857-4A04-88D3-51B06258043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2AB81-D57C-402D-81F5-43C3BCE18197}" type="datetimeFigureOut">
              <a:rPr lang="es-ES" smtClean="0"/>
              <a:pPr/>
              <a:t>14/10/2011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0E453-8857-4A04-88D3-51B06258043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2AB81-D57C-402D-81F5-43C3BCE18197}" type="datetimeFigureOut">
              <a:rPr lang="es-ES" smtClean="0"/>
              <a:pPr/>
              <a:t>14/10/2011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0E453-8857-4A04-88D3-51B06258043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2AB81-D57C-402D-81F5-43C3BCE18197}" type="datetimeFigureOut">
              <a:rPr lang="es-ES" smtClean="0"/>
              <a:pPr/>
              <a:t>14/10/2011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0E453-8857-4A04-88D3-51B06258043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2AB81-D57C-402D-81F5-43C3BCE18197}" type="datetimeFigureOut">
              <a:rPr lang="es-ES" smtClean="0"/>
              <a:pPr/>
              <a:t>14/10/2011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0E453-8857-4A04-88D3-51B06258043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2AB81-D57C-402D-81F5-43C3BCE18197}" type="datetimeFigureOut">
              <a:rPr lang="es-ES" smtClean="0"/>
              <a:pPr/>
              <a:t>14/10/2011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0E453-8857-4A04-88D3-51B06258043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2AB81-D57C-402D-81F5-43C3BCE18197}" type="datetimeFigureOut">
              <a:rPr lang="es-ES" smtClean="0"/>
              <a:pPr/>
              <a:t>14/10/2011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0E453-8857-4A04-88D3-51B06258043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2AB81-D57C-402D-81F5-43C3BCE18197}" type="datetimeFigureOut">
              <a:rPr lang="es-ES" smtClean="0"/>
              <a:pPr/>
              <a:t>14/10/2011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0E453-8857-4A04-88D3-51B06258043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2AB81-D57C-402D-81F5-43C3BCE18197}" type="datetimeFigureOut">
              <a:rPr lang="es-ES" smtClean="0"/>
              <a:pPr/>
              <a:t>14/10/2011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0E453-8857-4A04-88D3-51B06258043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B2AB81-D57C-402D-81F5-43C3BCE18197}" type="datetimeFigureOut">
              <a:rPr lang="es-ES" smtClean="0"/>
              <a:pPr/>
              <a:t>14/10/2011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C0E453-8857-4A04-88D3-51B06258043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B2AB81-D57C-402D-81F5-43C3BCE18197}" type="datetimeFigureOut">
              <a:rPr lang="es-ES" smtClean="0"/>
              <a:pPr/>
              <a:t>14/10/2011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C0E453-8857-4A04-88D3-51B06258043F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285720" y="357166"/>
            <a:ext cx="8572560" cy="557216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3000" dirty="0" smtClean="0"/>
              <a:t>2.2 The nature of the error term</a:t>
            </a:r>
          </a:p>
          <a:p>
            <a:pPr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/>
              <a:t>The error term is the difference between a realization of the r.v. under study and its </a:t>
            </a:r>
            <a:r>
              <a:rPr lang="en-US" sz="2800" dirty="0" smtClean="0">
                <a:solidFill>
                  <a:srgbClr val="FF0000"/>
                </a:solidFill>
              </a:rPr>
              <a:t>expectation</a:t>
            </a:r>
            <a:r>
              <a:rPr lang="en-US" sz="2800" dirty="0" smtClean="0"/>
              <a:t> (that is, its mean value, which is </a:t>
            </a:r>
            <a:r>
              <a:rPr lang="en-US" sz="2800" dirty="0" smtClean="0">
                <a:solidFill>
                  <a:srgbClr val="FF0000"/>
                </a:solidFill>
              </a:rPr>
              <a:t>not known</a:t>
            </a:r>
            <a:r>
              <a:rPr lang="en-US" sz="2800" dirty="0" smtClean="0"/>
              <a:t>)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It includes: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600" dirty="0" smtClean="0"/>
              <a:t>Intrinsic randomness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600" dirty="0" smtClean="0"/>
              <a:t>Measurement errors</a:t>
            </a:r>
          </a:p>
          <a:p>
            <a:pPr marL="914400" lvl="1" indent="-514350">
              <a:buFont typeface="+mj-lt"/>
              <a:buAutoNum type="arabicPeriod"/>
            </a:pPr>
            <a:r>
              <a:rPr lang="en-US" sz="2600" dirty="0" smtClean="0"/>
              <a:t>Omitted variables</a:t>
            </a:r>
          </a:p>
          <a:p>
            <a:pPr marL="914400" lvl="1" indent="-514350">
              <a:buNone/>
            </a:pPr>
            <a:endParaRPr lang="en-US" sz="2400" dirty="0" smtClean="0"/>
          </a:p>
          <a:p>
            <a:pPr marL="355600" lvl="1" indent="0">
              <a:buNone/>
            </a:pPr>
            <a:r>
              <a:rPr lang="en-US" sz="2600" dirty="0" smtClean="0"/>
              <a:t>The </a:t>
            </a:r>
            <a:r>
              <a:rPr lang="en-US" sz="2600" dirty="0" smtClean="0">
                <a:solidFill>
                  <a:srgbClr val="FF0000"/>
                </a:solidFill>
              </a:rPr>
              <a:t>assumption</a:t>
            </a:r>
            <a:r>
              <a:rPr lang="en-US" sz="2600" dirty="0" smtClean="0"/>
              <a:t> we make on the error term will allow us to carry out the </a:t>
            </a:r>
            <a:r>
              <a:rPr lang="en-US" sz="2600" dirty="0" smtClean="0">
                <a:solidFill>
                  <a:srgbClr val="FF0000"/>
                </a:solidFill>
              </a:rPr>
              <a:t>tests</a:t>
            </a:r>
            <a:r>
              <a:rPr lang="en-US" sz="2600" dirty="0" smtClean="0"/>
              <a:t> which will determine how good our regression is</a:t>
            </a:r>
          </a:p>
          <a:p>
            <a:pPr marL="355600" lvl="1" indent="0">
              <a:buNone/>
            </a:pPr>
            <a:endParaRPr lang="en-US" sz="2400" dirty="0" smtClean="0"/>
          </a:p>
          <a:p>
            <a:pPr marL="355600" lvl="1" indent="0">
              <a:buNone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Marcador de contenido"/>
          <p:cNvSpPr>
            <a:spLocks noGrp="1"/>
          </p:cNvSpPr>
          <p:nvPr>
            <p:ph idx="1"/>
          </p:nvPr>
        </p:nvSpPr>
        <p:spPr>
          <a:xfrm>
            <a:off x="285720" y="214290"/>
            <a:ext cx="8572560" cy="6429420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sz="3300" dirty="0" smtClean="0"/>
              <a:t>2.3 CLRM</a:t>
            </a:r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Studies the relationship between a dependent var. and one or more</a:t>
            </a:r>
          </a:p>
          <a:p>
            <a:pPr>
              <a:buNone/>
            </a:pPr>
            <a:r>
              <a:rPr lang="en-US" sz="2800" dirty="0" smtClean="0"/>
              <a:t>independent var. (does not imply </a:t>
            </a:r>
            <a:r>
              <a:rPr lang="en-US" sz="2800" dirty="0" smtClean="0">
                <a:solidFill>
                  <a:srgbClr val="FF0000"/>
                </a:solidFill>
              </a:rPr>
              <a:t>causality</a:t>
            </a:r>
            <a:r>
              <a:rPr lang="en-US" sz="2800" dirty="0" smtClean="0"/>
              <a:t> </a:t>
            </a:r>
            <a:r>
              <a:rPr lang="en-US" sz="2800" dirty="0" smtClean="0">
                <a:sym typeface="Wingdings" pitchFamily="2" charset="2"/>
              </a:rPr>
              <a:t> theory)</a:t>
            </a:r>
            <a:endParaRPr lang="en-US" sz="2800" dirty="0" smtClean="0"/>
          </a:p>
          <a:p>
            <a:pPr>
              <a:buNone/>
            </a:pPr>
            <a:endParaRPr lang="en-US" sz="2800" dirty="0" smtClean="0"/>
          </a:p>
          <a:p>
            <a:pPr>
              <a:buNone/>
            </a:pPr>
            <a:r>
              <a:rPr lang="en-US" sz="2800" dirty="0" smtClean="0"/>
              <a:t>Hypothesis</a:t>
            </a:r>
          </a:p>
          <a:p>
            <a:pPr>
              <a:buNone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Errors cancel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Exogeneity of independent variables</a:t>
            </a:r>
          </a:p>
          <a:p>
            <a:pPr marL="514350" indent="-514350">
              <a:buFont typeface="+mj-lt"/>
              <a:buAutoNum type="arabicPeriod"/>
            </a:pPr>
            <a:r>
              <a:rPr lang="es-ES" sz="2800" dirty="0" smtClean="0"/>
              <a:t>Homoskedasticity</a:t>
            </a: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/>
              <a:t>No serial correlation</a:t>
            </a:r>
          </a:p>
          <a:p>
            <a:pPr marL="514350" indent="-514350">
              <a:buFont typeface="+mj-lt"/>
              <a:buAutoNum type="arabicPeriod"/>
            </a:pPr>
            <a:endParaRPr lang="en-US" sz="2800" dirty="0" smtClean="0"/>
          </a:p>
          <a:p>
            <a:pPr marL="514350" indent="-514350">
              <a:buFont typeface="+mj-lt"/>
              <a:buAutoNum type="arabicPeriod"/>
            </a:pPr>
            <a:r>
              <a:rPr lang="en-US" sz="2800" dirty="0" smtClean="0">
                <a:solidFill>
                  <a:srgbClr val="FF0000"/>
                </a:solidFill>
              </a:rPr>
              <a:t>Normality</a:t>
            </a:r>
          </a:p>
          <a:p>
            <a:pPr marL="514350" indent="-514350">
              <a:buNone/>
            </a:pPr>
            <a:endParaRPr lang="en-US" sz="2800" dirty="0" smtClean="0"/>
          </a:p>
          <a:p>
            <a:pPr marL="0" indent="0">
              <a:buNone/>
            </a:pPr>
            <a:r>
              <a:rPr lang="en-US" sz="2800" dirty="0" smtClean="0">
                <a:solidFill>
                  <a:srgbClr val="FF0000"/>
                </a:solidFill>
              </a:rPr>
              <a:t>We assume </a:t>
            </a:r>
            <a:r>
              <a:rPr lang="en-US" sz="2800" dirty="0" smtClean="0"/>
              <a:t>(it can be tested) “normality” </a:t>
            </a:r>
            <a:r>
              <a:rPr lang="en-US" sz="2800" dirty="0" smtClean="0">
                <a:sym typeface="Wingdings" pitchFamily="2" charset="2"/>
              </a:rPr>
              <a:t> central limit theorem: whenever </a:t>
            </a:r>
            <a:r>
              <a:rPr lang="en-US" sz="2800" i="1" dirty="0" smtClean="0">
                <a:sym typeface="Wingdings" pitchFamily="2" charset="2"/>
              </a:rPr>
              <a:t>N</a:t>
            </a:r>
            <a:r>
              <a:rPr lang="en-US" sz="2800" dirty="0" smtClean="0">
                <a:sym typeface="Wingdings" pitchFamily="2" charset="2"/>
              </a:rPr>
              <a:t> can be increased indefinitely </a:t>
            </a:r>
            <a:endParaRPr lang="en-US" sz="2800" dirty="0" smtClean="0"/>
          </a:p>
          <a:p>
            <a:pPr marL="514350" indent="-514350">
              <a:buNone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132</Words>
  <Application>Microsoft Office PowerPoint</Application>
  <PresentationFormat>Presentación en pantalla (4:3)</PresentationFormat>
  <Paragraphs>27</Paragraphs>
  <Slides>2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Diapositiva 1</vt:lpstr>
      <vt:lpstr>Diapositiva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Pablo</dc:creator>
  <cp:lastModifiedBy>Pablo</cp:lastModifiedBy>
  <cp:revision>4</cp:revision>
  <dcterms:created xsi:type="dcterms:W3CDTF">2011-10-07T12:57:07Z</dcterms:created>
  <dcterms:modified xsi:type="dcterms:W3CDTF">2011-10-14T11:53:24Z</dcterms:modified>
</cp:coreProperties>
</file>