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73C9B-20E7-4516-9FC2-0CFA93B29F44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4B91D-9F9A-4366-B270-227B1EBC399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11F86-9D88-41C0-8FBD-980733002920}" type="datetimeFigureOut">
              <a:rPr lang="es-ES" smtClean="0"/>
              <a:pPr/>
              <a:t>13/01/2012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03F4F-6B11-4428-A4A2-3CACFF67F3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14282" y="142852"/>
            <a:ext cx="8929718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5. Time series</a:t>
            </a:r>
          </a:p>
          <a:p>
            <a:pPr>
              <a:buNone/>
            </a:pPr>
            <a:r>
              <a:rPr lang="en-US" sz="2800" dirty="0" smtClean="0"/>
              <a:t>5.1 Nature of the data</a:t>
            </a:r>
          </a:p>
          <a:p>
            <a:pPr>
              <a:buNone/>
            </a:pPr>
            <a:endParaRPr lang="en-US" sz="1600" dirty="0" smtClean="0"/>
          </a:p>
          <a:p>
            <a:pPr marL="1588" indent="-1588">
              <a:buNone/>
            </a:pPr>
            <a:r>
              <a:rPr lang="en-US" sz="2800" dirty="0" smtClean="0"/>
              <a:t>Now </a:t>
            </a:r>
            <a:r>
              <a:rPr lang="en-US" sz="2800" dirty="0" smtClean="0">
                <a:sym typeface="Wingdings" pitchFamily="2" charset="2"/>
              </a:rPr>
              <a:t> temporal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order</a:t>
            </a:r>
            <a:r>
              <a:rPr lang="en-US" sz="2800" dirty="0" smtClean="0">
                <a:sym typeface="Wingdings" pitchFamily="2" charset="2"/>
              </a:rPr>
              <a:t>, past data can affect future data (but not inversely)</a:t>
            </a:r>
          </a:p>
          <a:p>
            <a:pPr marL="1588" indent="-1588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1588" indent="-1588">
              <a:buNone/>
            </a:pPr>
            <a:r>
              <a:rPr lang="en-US" sz="2800" dirty="0" smtClean="0">
                <a:sym typeface="Wingdings" pitchFamily="2" charset="2"/>
              </a:rPr>
              <a:t>Randomness in C.S.: ≠ samples  ≠ estimations/LS r.v.</a:t>
            </a:r>
          </a:p>
          <a:p>
            <a:pPr marL="1588" indent="-1588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1588" indent="-1588">
              <a:buNone/>
            </a:pPr>
            <a:r>
              <a:rPr lang="en-US" sz="2800" dirty="0" smtClean="0">
                <a:sym typeface="Wingdings" pitchFamily="2" charset="2"/>
              </a:rPr>
              <a:t>Randomness in T.S.: succession of indexed r.v. (t)  stochastic process </a:t>
            </a:r>
          </a:p>
          <a:p>
            <a:pPr marL="1588" indent="-1588">
              <a:buNone/>
            </a:pPr>
            <a:r>
              <a:rPr lang="en-US" sz="2800" dirty="0" smtClean="0">
                <a:sym typeface="Wingdings" pitchFamily="2" charset="2"/>
              </a:rPr>
              <a:t>We can only see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one</a:t>
            </a:r>
            <a:r>
              <a:rPr lang="en-US" sz="2800" dirty="0" smtClean="0">
                <a:sym typeface="Wingdings" pitchFamily="2" charset="2"/>
              </a:rPr>
              <a:t> “realization” of the r.v. since we cannot go back in </a:t>
            </a:r>
            <a:r>
              <a:rPr lang="en-US" sz="2800" i="1" dirty="0" smtClean="0">
                <a:sym typeface="Wingdings" pitchFamily="2" charset="2"/>
              </a:rPr>
              <a:t>t</a:t>
            </a:r>
            <a:r>
              <a:rPr lang="en-US" sz="2800" dirty="0" smtClean="0">
                <a:sym typeface="Wingdings" pitchFamily="2" charset="2"/>
              </a:rPr>
              <a:t>  other conditions  ≠ realizations</a:t>
            </a:r>
          </a:p>
          <a:p>
            <a:pPr marL="1588" indent="-1588">
              <a:buNone/>
            </a:pPr>
            <a:r>
              <a:rPr lang="en-US" sz="2800" dirty="0" smtClean="0"/>
              <a:t>Population: the collection of all possible realizations</a:t>
            </a:r>
          </a:p>
          <a:p>
            <a:pPr marL="1588" indent="-1588">
              <a:buNone/>
            </a:pPr>
            <a:r>
              <a:rPr lang="en-US" sz="2800" dirty="0" smtClean="0"/>
              <a:t>Sample: no. of periods considered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Examples:</a:t>
            </a:r>
          </a:p>
          <a:p>
            <a:pPr>
              <a:buFontTx/>
              <a:buChar char="-"/>
            </a:pPr>
            <a:r>
              <a:rPr lang="en-US" sz="2800" dirty="0" smtClean="0"/>
              <a:t>Static model</a:t>
            </a:r>
          </a:p>
          <a:p>
            <a:pPr>
              <a:buFontTx/>
              <a:buChar char="-"/>
            </a:pPr>
            <a:r>
              <a:rPr lang="en-US" sz="2800" dirty="0" smtClean="0"/>
              <a:t>Finite distributed lag model</a:t>
            </a:r>
          </a:p>
          <a:p>
            <a:pPr>
              <a:buFontTx/>
              <a:buChar char="-"/>
            </a:pPr>
            <a:r>
              <a:rPr lang="en-US" sz="2800" dirty="0" smtClean="0"/>
              <a:t>Autoregressive model AR(p)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5.2 Trends and seasonality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Trends</a:t>
            </a:r>
          </a:p>
          <a:p>
            <a:pPr>
              <a:buNone/>
            </a:pPr>
            <a:r>
              <a:rPr lang="en-US" sz="2800" dirty="0" smtClean="0"/>
              <a:t>Most of the series present a trend in </a:t>
            </a:r>
            <a:r>
              <a:rPr lang="en-US" sz="2800" i="1" dirty="0" smtClean="0"/>
              <a:t>t</a:t>
            </a:r>
          </a:p>
          <a:p>
            <a:pPr marL="0" indent="0">
              <a:buNone/>
            </a:pPr>
            <a:r>
              <a:rPr lang="en-US" sz="2800" dirty="0" smtClean="0"/>
              <a:t>Sometimes we can conclude that two variables are related but in reality the two have a trend (</a:t>
            </a:r>
            <a:r>
              <a:rPr lang="en-US" sz="2800" dirty="0" smtClean="0">
                <a:solidFill>
                  <a:srgbClr val="FF0000"/>
                </a:solidFill>
              </a:rPr>
              <a:t>spurious </a:t>
            </a:r>
            <a:r>
              <a:rPr lang="en-US" sz="2800" dirty="0" smtClean="0"/>
              <a:t>regression)</a:t>
            </a:r>
          </a:p>
          <a:p>
            <a:pPr marL="0" indent="0">
              <a:buNone/>
            </a:pPr>
            <a:r>
              <a:rPr lang="en-US" sz="2800" dirty="0" smtClean="0"/>
              <a:t>A trend represents unobserved factors, and the associated coefficient represents the change in Y from one period to another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Seasonality</a:t>
            </a:r>
          </a:p>
          <a:p>
            <a:pPr marL="0" indent="0">
              <a:buNone/>
            </a:pPr>
            <a:r>
              <a:rPr lang="en-US" sz="2800" dirty="0" smtClean="0"/>
              <a:t>When a variable is observed frequently </a:t>
            </a:r>
            <a:r>
              <a:rPr lang="en-US" sz="2800" dirty="0" smtClean="0">
                <a:sym typeface="Wingdings" pitchFamily="2" charset="2"/>
              </a:rPr>
              <a:t> take the season out (dummy)</a:t>
            </a:r>
          </a:p>
          <a:p>
            <a:pPr marL="0" indent="0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5.3 Stationarity</a:t>
            </a: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A definition of “weak”  stationarity stems from: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Wingdings" pitchFamily="2" charset="2"/>
              </a:rPr>
              <a:t>A constant expected value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Wingdings" pitchFamily="2" charset="2"/>
              </a:rPr>
              <a:t>A constant variance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Wingdings" pitchFamily="2" charset="2"/>
              </a:rPr>
              <a:t>Autocovariance depends on lags and not on </a:t>
            </a:r>
            <a:r>
              <a:rPr lang="en-US" sz="2800" i="1" dirty="0" smtClean="0">
                <a:sym typeface="Wingdings" pitchFamily="2" charset="2"/>
              </a:rPr>
              <a:t>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Wingdings" pitchFamily="2" charset="2"/>
              </a:rPr>
              <a:t>More, ergodicity (“to forget”)  the more the variables are separated in </a:t>
            </a:r>
            <a:r>
              <a:rPr lang="en-US" sz="2800" i="1" dirty="0" smtClean="0">
                <a:sym typeface="Wingdings" pitchFamily="2" charset="2"/>
              </a:rPr>
              <a:t>t</a:t>
            </a:r>
            <a:r>
              <a:rPr lang="en-US" sz="2800" dirty="0" smtClean="0">
                <a:sym typeface="Wingdings" pitchFamily="2" charset="2"/>
              </a:rPr>
              <a:t> their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correlation</a:t>
            </a:r>
            <a:r>
              <a:rPr lang="en-US" sz="2800" dirty="0" smtClean="0">
                <a:sym typeface="Wingdings" pitchFamily="2" charset="2"/>
              </a:rPr>
              <a:t> becomes smaller</a:t>
            </a:r>
          </a:p>
          <a:p>
            <a:pPr marL="514350" indent="-514350">
              <a:buFont typeface="+mj-lt"/>
              <a:buAutoNum type="arabicPeriod"/>
            </a:pPr>
            <a:endParaRPr lang="en-US" sz="16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Ergodicity replaces the assumption of random sample, thus securing the law of the big numbers and the CLT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Some examples (stochastic processes)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White noise: succession of r.v., E(y)=0 &amp; Var(y)= ct. indep. in </a:t>
            </a:r>
            <a:r>
              <a:rPr lang="en-US" sz="2400" i="1" dirty="0" smtClean="0"/>
              <a:t>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Rando</a:t>
            </a:r>
            <a:r>
              <a:rPr lang="en-US" sz="2400" dirty="0" smtClean="0"/>
              <a:t>m walk</a:t>
            </a:r>
            <a:r>
              <a:rPr lang="en-US" sz="2400" dirty="0" smtClean="0"/>
              <a:t>: 1º differences are white noise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Mobil average (MA,q): weighted average of “noises”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Autoregressive (AR,p): lags of same series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ARMA(p,q): AR(p)+MA(q)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ARIMA (</a:t>
            </a:r>
            <a:r>
              <a:rPr lang="en-US" sz="2400" dirty="0" smtClean="0"/>
              <a:t>p,d,q</a:t>
            </a:r>
            <a:r>
              <a:rPr lang="en-US" sz="2400" dirty="0" smtClean="0"/>
              <a:t>): NON stationary (d: no. of times we </a:t>
            </a:r>
            <a:r>
              <a:rPr lang="en-US" sz="2400" dirty="0" smtClean="0">
                <a:solidFill>
                  <a:srgbClr val="FF0000"/>
                </a:solidFill>
              </a:rPr>
              <a:t>differentiate</a:t>
            </a:r>
            <a:r>
              <a:rPr lang="en-US" sz="2400" dirty="0" smtClean="0"/>
              <a:t>)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5.4 Box-Jenkins methodology</a:t>
            </a:r>
          </a:p>
          <a:p>
            <a:pPr marL="1588" indent="-1588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Parsimony</a:t>
            </a:r>
            <a:r>
              <a:rPr lang="en-US" sz="2600" dirty="0" smtClean="0"/>
              <a:t>: to predict an univariate TS, simpler models produce best predictions. The methodology has 3 steps: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Identification (SAF &amp; PAF)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Estimation (Akaike &amp; Schwarz)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Diagnosis (what to do now?)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715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In an stationary process the SAF &amp; SAP are indep. in </a:t>
            </a:r>
            <a:r>
              <a:rPr lang="en-US" sz="2800" i="1" dirty="0" smtClean="0"/>
              <a:t>t</a:t>
            </a:r>
            <a:r>
              <a:rPr lang="en-US" sz="2800" dirty="0" smtClean="0"/>
              <a:t>, and decline rapidly towards 0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Box-Jenkins step-by-step</a:t>
            </a:r>
          </a:p>
          <a:p>
            <a:pPr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Calculate SAF &amp; PAF of series and see their stationarity (if they are we move down to step 3, not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Transform series (</a:t>
            </a:r>
            <a:r>
              <a:rPr lang="en-US" sz="2400" dirty="0" smtClean="0"/>
              <a:t>log&amp;dif</a:t>
            </a:r>
            <a:r>
              <a:rPr lang="en-US" sz="2400" dirty="0" smtClean="0"/>
              <a:t>) and re-calculate SAF &amp; SAP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Examine SAF &amp; SAP and determine a starting 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Estimate </a:t>
            </a:r>
            <a:r>
              <a:rPr lang="en-US" sz="2400" dirty="0" smtClean="0"/>
              <a:t>the </a:t>
            </a:r>
            <a:r>
              <a:rPr lang="en-US" sz="2400" dirty="0" smtClean="0"/>
              <a:t>alternative (univariate) models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For each of the estimated models: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2000" dirty="0" smtClean="0"/>
              <a:t>See if longest lag is significant (if not, reduce the order)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2000" dirty="0" smtClean="0"/>
              <a:t>See</a:t>
            </a:r>
            <a:r>
              <a:rPr lang="en-US" sz="2000" dirty="0" smtClean="0"/>
              <a:t> SAF &amp; SAP of errors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2000" dirty="0" smtClean="0"/>
              <a:t>See Akaike, Schwarz, &amp; adj-r2 of models (recall parsimony)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If we change our model move back to step 4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Presentación en pantalla (4:3)</PresentationFormat>
  <Paragraphs>64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30</cp:revision>
  <dcterms:created xsi:type="dcterms:W3CDTF">2010-03-01T19:34:25Z</dcterms:created>
  <dcterms:modified xsi:type="dcterms:W3CDTF">2012-01-13T08:53:26Z</dcterms:modified>
</cp:coreProperties>
</file>