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CAE3B-5911-4039-AB90-C1EE5471E447}" type="datetimeFigureOut">
              <a:rPr lang="es-ES" smtClean="0"/>
              <a:pPr/>
              <a:t>10/01/2012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D6F00-19B7-4A18-8632-AF1E9186B05E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3B875-F1E6-40AC-B75A-583DC351F6F4}" type="datetimeFigureOut">
              <a:rPr lang="es-ES" smtClean="0"/>
              <a:pPr/>
              <a:t>10/01/2012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963-0D40-4778-94A7-CB1590FAB0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3B875-F1E6-40AC-B75A-583DC351F6F4}" type="datetimeFigureOut">
              <a:rPr lang="es-ES" smtClean="0"/>
              <a:pPr/>
              <a:t>10/01/2012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963-0D40-4778-94A7-CB1590FAB0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3B875-F1E6-40AC-B75A-583DC351F6F4}" type="datetimeFigureOut">
              <a:rPr lang="es-ES" smtClean="0"/>
              <a:pPr/>
              <a:t>10/01/2012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963-0D40-4778-94A7-CB1590FAB0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3B875-F1E6-40AC-B75A-583DC351F6F4}" type="datetimeFigureOut">
              <a:rPr lang="es-ES" smtClean="0"/>
              <a:pPr/>
              <a:t>10/01/2012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963-0D40-4778-94A7-CB1590FAB0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3B875-F1E6-40AC-B75A-583DC351F6F4}" type="datetimeFigureOut">
              <a:rPr lang="es-ES" smtClean="0"/>
              <a:pPr/>
              <a:t>10/01/2012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963-0D40-4778-94A7-CB1590FAB0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3B875-F1E6-40AC-B75A-583DC351F6F4}" type="datetimeFigureOut">
              <a:rPr lang="es-ES" smtClean="0"/>
              <a:pPr/>
              <a:t>10/01/2012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963-0D40-4778-94A7-CB1590FAB0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3B875-F1E6-40AC-B75A-583DC351F6F4}" type="datetimeFigureOut">
              <a:rPr lang="es-ES" smtClean="0"/>
              <a:pPr/>
              <a:t>10/01/2012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963-0D40-4778-94A7-CB1590FAB0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3B875-F1E6-40AC-B75A-583DC351F6F4}" type="datetimeFigureOut">
              <a:rPr lang="es-ES" smtClean="0"/>
              <a:pPr/>
              <a:t>10/01/2012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963-0D40-4778-94A7-CB1590FAB0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3B875-F1E6-40AC-B75A-583DC351F6F4}" type="datetimeFigureOut">
              <a:rPr lang="es-ES" smtClean="0"/>
              <a:pPr/>
              <a:t>10/01/2012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963-0D40-4778-94A7-CB1590FAB0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3B875-F1E6-40AC-B75A-583DC351F6F4}" type="datetimeFigureOut">
              <a:rPr lang="es-ES" smtClean="0"/>
              <a:pPr/>
              <a:t>10/01/2012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963-0D40-4778-94A7-CB1590FAB0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3B875-F1E6-40AC-B75A-583DC351F6F4}" type="datetimeFigureOut">
              <a:rPr lang="es-ES" smtClean="0"/>
              <a:pPr/>
              <a:t>10/01/2012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F963-0D40-4778-94A7-CB1590FAB0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3B875-F1E6-40AC-B75A-583DC351F6F4}" type="datetimeFigureOut">
              <a:rPr lang="es-ES" smtClean="0"/>
              <a:pPr/>
              <a:t>10/01/2012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6F963-0D40-4778-94A7-CB1590FAB0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33400" y="304800"/>
            <a:ext cx="77724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dirty="0" smtClean="0"/>
              <a:t>4. Binary dependent variable</a:t>
            </a:r>
          </a:p>
          <a:p>
            <a:pPr marL="514350" indent="-514350">
              <a:buNone/>
            </a:pPr>
            <a:endParaRPr lang="en-US" sz="2000" dirty="0" smtClean="0">
              <a:sym typeface="Wingdings" pitchFamily="2" charset="2"/>
            </a:endParaRPr>
          </a:p>
          <a:p>
            <a:pPr marL="514350" indent="-514350">
              <a:buNone/>
            </a:pPr>
            <a:r>
              <a:rPr lang="en-US" sz="2800" dirty="0" smtClean="0">
                <a:sym typeface="Wingdings" pitchFamily="2" charset="2"/>
              </a:rPr>
              <a:t>Sometimes it is not possible to quantify the y’s</a:t>
            </a:r>
          </a:p>
          <a:p>
            <a:pPr marL="514350" indent="-514350">
              <a:buNone/>
            </a:pPr>
            <a:r>
              <a:rPr lang="en-US" sz="2800" dirty="0" smtClean="0">
                <a:sym typeface="Wingdings" pitchFamily="2" charset="2"/>
              </a:rPr>
              <a:t>Ex. To work  or not? To vote one or other party, etc.</a:t>
            </a:r>
          </a:p>
          <a:p>
            <a:pPr marL="514350" indent="-514350">
              <a:buNone/>
            </a:pPr>
            <a:endParaRPr lang="en-US" sz="2800" dirty="0" smtClean="0">
              <a:sym typeface="Wingdings" pitchFamily="2" charset="2"/>
            </a:endParaRPr>
          </a:p>
          <a:p>
            <a:pPr marL="514350" indent="-514350">
              <a:buNone/>
            </a:pPr>
            <a:r>
              <a:rPr lang="en-US" sz="2800" dirty="0" smtClean="0"/>
              <a:t>Some difficulties: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Heteroskedasticity </a:t>
            </a:r>
            <a:r>
              <a:rPr lang="en-US" sz="2800" dirty="0" smtClean="0">
                <a:sym typeface="Wingdings" pitchFamily="2" charset="2"/>
              </a:rPr>
              <a:t> LS inefficient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ym typeface="Wingdings" pitchFamily="2" charset="2"/>
              </a:rPr>
              <a:t>Individual tests of significance not applicable (lack of normality)</a:t>
            </a:r>
          </a:p>
          <a:p>
            <a:pPr marL="514350" indent="-514350">
              <a:buFont typeface="Wingdings"/>
              <a:buChar char="à"/>
            </a:pPr>
            <a:r>
              <a:rPr lang="en-US" sz="2800" dirty="0" smtClean="0">
                <a:sym typeface="Wingdings" pitchFamily="2" charset="2"/>
              </a:rPr>
              <a:t>R</a:t>
            </a:r>
            <a:r>
              <a:rPr lang="en-US" sz="2800" baseline="30000" dirty="0" smtClean="0">
                <a:sym typeface="Wingdings" pitchFamily="2" charset="2"/>
              </a:rPr>
              <a:t>2</a:t>
            </a:r>
            <a:r>
              <a:rPr lang="en-US" sz="2800" dirty="0" smtClean="0">
                <a:sym typeface="Wingdings" pitchFamily="2" charset="2"/>
              </a:rPr>
              <a:t> not representative</a:t>
            </a:r>
          </a:p>
          <a:p>
            <a:pPr marL="514350" indent="-514350">
              <a:buAutoNum type="arabicPeriod" startAt="3"/>
            </a:pPr>
            <a:r>
              <a:rPr lang="en-US" sz="2800" dirty="0" smtClean="0">
                <a:sym typeface="Wingdings" pitchFamily="2" charset="2"/>
              </a:rPr>
              <a:t>LS or GLS can be improved (non linear methods)</a:t>
            </a:r>
          </a:p>
          <a:p>
            <a:pPr marL="514350" indent="-514350">
              <a:buAutoNum type="arabicPeriod" startAt="3"/>
            </a:pPr>
            <a:r>
              <a:rPr lang="en-US" sz="2800" dirty="0" smtClean="0"/>
              <a:t>Prediction not reliable (cannot get 0 or 1)</a:t>
            </a:r>
          </a:p>
          <a:p>
            <a:pPr marL="1314450" lvl="2" indent="-514350">
              <a:buNone/>
            </a:pPr>
            <a:r>
              <a:rPr lang="en-US" sz="2400" dirty="0" smtClean="0"/>
              <a:t>The forecasted value  for β</a:t>
            </a:r>
            <a:r>
              <a:rPr lang="en-US" sz="2400" baseline="30000" dirty="0" smtClean="0"/>
              <a:t>^</a:t>
            </a:r>
            <a:r>
              <a:rPr lang="en-US" sz="2400" dirty="0" smtClean="0"/>
              <a:t>X</a:t>
            </a:r>
            <a:r>
              <a:rPr lang="en-US" sz="2400" baseline="-25000" dirty="0" smtClean="0"/>
              <a:t>o</a:t>
            </a:r>
            <a:r>
              <a:rPr lang="en-US" sz="2400" dirty="0" smtClean="0"/>
              <a:t> is P(Y=1)</a:t>
            </a:r>
            <a:endParaRPr lang="en-US" sz="2400" baseline="-25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5722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4.1 Linear probability model</a:t>
            </a:r>
            <a:endParaRPr lang="en-US" sz="2800" baseline="-25000" dirty="0" smtClean="0"/>
          </a:p>
          <a:p>
            <a:pPr>
              <a:buNone/>
            </a:pPr>
            <a:endParaRPr lang="en-US" sz="1600" dirty="0" smtClean="0"/>
          </a:p>
          <a:p>
            <a:pPr marL="0" indent="0"/>
            <a:r>
              <a:rPr lang="en-US" sz="2800" dirty="0" smtClean="0"/>
              <a:t> The theoretical probability that an </a:t>
            </a:r>
            <a:r>
              <a:rPr lang="en-US" sz="2800" i="1" dirty="0" smtClean="0"/>
              <a:t>i</a:t>
            </a:r>
            <a:r>
              <a:rPr lang="en-US" sz="2800" dirty="0" smtClean="0"/>
              <a:t> chooses option Y=1 is determined by a linear function</a:t>
            </a:r>
          </a:p>
          <a:p>
            <a:pPr marL="0" indent="0"/>
            <a:endParaRPr lang="en-US" sz="1600" dirty="0" smtClean="0"/>
          </a:p>
          <a:p>
            <a:pPr marL="0" indent="0"/>
            <a:r>
              <a:rPr lang="en-US" sz="2800" dirty="0" smtClean="0"/>
              <a:t> In sum, it is like LS with a dummy as dependent variable</a:t>
            </a:r>
          </a:p>
          <a:p>
            <a:pPr marL="0" indent="0"/>
            <a:endParaRPr lang="en-US" sz="1600" dirty="0" smtClean="0"/>
          </a:p>
          <a:p>
            <a:pPr marL="0" indent="0"/>
            <a:r>
              <a:rPr lang="en-US" sz="2800" dirty="0" smtClean="0"/>
              <a:t> Given that Y {0,1}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/>
              <a:t>β is NOT the change in Y to unit changes in X</a:t>
            </a:r>
          </a:p>
          <a:p>
            <a:pPr marL="0" indent="0"/>
            <a:endParaRPr lang="en-US" sz="1600" dirty="0" smtClean="0"/>
          </a:p>
          <a:p>
            <a:pPr marL="0" indent="0"/>
            <a:r>
              <a:rPr lang="en-US" sz="2800" dirty="0" smtClean="0"/>
              <a:t> β measures the change in the probability of success when X changes, all other things the same</a:t>
            </a:r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5722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4.2 &amp; 4.3 Logit &amp; Probit</a:t>
            </a:r>
            <a:endParaRPr lang="en-US" sz="2800" baseline="-25000" dirty="0" smtClean="0"/>
          </a:p>
          <a:p>
            <a:pPr>
              <a:buNone/>
            </a:pPr>
            <a:endParaRPr lang="en-US" sz="1600" dirty="0" smtClean="0"/>
          </a:p>
          <a:p>
            <a:pPr marL="0" indent="0"/>
            <a:r>
              <a:rPr lang="en-US" sz="2800" dirty="0" smtClean="0"/>
              <a:t> The LPM is easy to use yet has two serious drawbacks: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Prediction is not bounded between [0,1]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The rate of change is constant (this is common to LPM &amp; LS!)</a:t>
            </a:r>
          </a:p>
          <a:p>
            <a:pPr marL="914400" lvl="1" indent="-514350">
              <a:buFont typeface="+mj-lt"/>
              <a:buAutoNum type="arabicPeriod"/>
            </a:pPr>
            <a:endParaRPr lang="en-US" sz="1600" dirty="0" smtClean="0"/>
          </a:p>
          <a:p>
            <a:pPr marL="514350" indent="-514350">
              <a:buNone/>
            </a:pPr>
            <a:r>
              <a:rPr lang="en-US" sz="2800" dirty="0" smtClean="0"/>
              <a:t>Alternatives: Logit &amp; Probit</a:t>
            </a:r>
          </a:p>
          <a:p>
            <a:pPr marL="0" indent="0">
              <a:buNone/>
            </a:pPr>
            <a:r>
              <a:rPr lang="en-US" sz="2800" dirty="0" smtClean="0"/>
              <a:t>Non-linear functions that make for a bounded probability between [0,1]</a:t>
            </a:r>
          </a:p>
          <a:p>
            <a:pPr marL="0" indent="0"/>
            <a:r>
              <a:rPr lang="en-US" sz="2800" dirty="0" smtClean="0"/>
              <a:t> Logit: Logistic function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/>
              <a:t>accumulative distribution of  logistic distribution</a:t>
            </a:r>
          </a:p>
          <a:p>
            <a:pPr marL="0" indent="0"/>
            <a:r>
              <a:rPr lang="en-US" sz="2800" dirty="0" smtClean="0"/>
              <a:t> Probit: accumulative distribution of normal distribution</a:t>
            </a:r>
          </a:p>
          <a:p>
            <a:pPr marL="0" indent="0">
              <a:buNone/>
            </a:pPr>
            <a:r>
              <a:rPr lang="en-US" sz="2800" dirty="0" smtClean="0"/>
              <a:t>Which one is better? Similar results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142852"/>
            <a:ext cx="8858280" cy="65722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4.2 &amp; 4.3 Logit &amp; Probit</a:t>
            </a:r>
            <a:endParaRPr lang="en-US" sz="2800" baseline="-250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800" dirty="0" smtClean="0"/>
              <a:t>LPM</a:t>
            </a:r>
            <a:r>
              <a:rPr lang="en-US" sz="2800" dirty="0" smtClean="0">
                <a:sym typeface="Wingdings" pitchFamily="2" charset="2"/>
              </a:rPr>
              <a:t> LS or GLS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Now: maximum likelihood (ML), due to the NON linear nature of the function. Before, under CLRM </a:t>
            </a:r>
            <a:r>
              <a:rPr lang="en-US" sz="2800" dirty="0" smtClean="0">
                <a:sym typeface="Wingdings" pitchFamily="2" charset="2"/>
              </a:rPr>
              <a:t> LS = ML</a:t>
            </a:r>
          </a:p>
          <a:p>
            <a:pPr marL="0" indent="0">
              <a:buNone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800" dirty="0" smtClean="0">
                <a:sym typeface="Wingdings" pitchFamily="2" charset="2"/>
              </a:rPr>
              <a:t>ML will account for heteroskedasticity, is consistent, and asymptotically normal</a:t>
            </a:r>
          </a:p>
          <a:p>
            <a:pPr marL="0" indent="0">
              <a:buNone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800" dirty="0" smtClean="0">
                <a:sym typeface="Wingdings" pitchFamily="2" charset="2"/>
              </a:rPr>
              <a:t>Individual hypothesis tests are analogous to those of LS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Microsoft Office PowerPoint</Application>
  <PresentationFormat>Presentación en pantalla (4:3)</PresentationFormat>
  <Paragraphs>43</Paragraphs>
  <Slides>4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6</cp:revision>
  <dcterms:created xsi:type="dcterms:W3CDTF">2011-12-08T12:54:13Z</dcterms:created>
  <dcterms:modified xsi:type="dcterms:W3CDTF">2012-01-10T10:46:43Z</dcterms:modified>
</cp:coreProperties>
</file>