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60212-2E81-4DC8-82A7-45B78715D843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A3C4A-DEB6-4300-820E-DF8EDD1899D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2FF-4EA0-49FD-A6AE-18677771A4AA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D6A4-D2E3-45C2-BCF0-6F89207D2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2FF-4EA0-49FD-A6AE-18677771A4AA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D6A4-D2E3-45C2-BCF0-6F89207D2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2FF-4EA0-49FD-A6AE-18677771A4AA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D6A4-D2E3-45C2-BCF0-6F89207D2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2FF-4EA0-49FD-A6AE-18677771A4AA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D6A4-D2E3-45C2-BCF0-6F89207D2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2FF-4EA0-49FD-A6AE-18677771A4AA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D6A4-D2E3-45C2-BCF0-6F89207D2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2FF-4EA0-49FD-A6AE-18677771A4AA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D6A4-D2E3-45C2-BCF0-6F89207D2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2FF-4EA0-49FD-A6AE-18677771A4AA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D6A4-D2E3-45C2-BCF0-6F89207D2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2FF-4EA0-49FD-A6AE-18677771A4AA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D6A4-D2E3-45C2-BCF0-6F89207D2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2FF-4EA0-49FD-A6AE-18677771A4AA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D6A4-D2E3-45C2-BCF0-6F89207D2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2FF-4EA0-49FD-A6AE-18677771A4AA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D6A4-D2E3-45C2-BCF0-6F89207D2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022FF-4EA0-49FD-A6AE-18677771A4AA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D6A4-D2E3-45C2-BCF0-6F89207D2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022FF-4EA0-49FD-A6AE-18677771A4AA}" type="datetimeFigureOut">
              <a:rPr lang="es-ES" smtClean="0"/>
              <a:pPr/>
              <a:t>12/12/2012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3D6A4-D2E3-45C2-BCF0-6F89207D26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5722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000" dirty="0" smtClean="0"/>
              <a:t>3.7 </a:t>
            </a:r>
            <a:r>
              <a:rPr lang="en-US" sz="2800" dirty="0" smtClean="0"/>
              <a:t>Multicollinearity</a:t>
            </a:r>
            <a:endParaRPr lang="en-US" sz="30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3000" dirty="0" smtClean="0"/>
              <a:t>‘Perfect’ case is of no interest </a:t>
            </a:r>
            <a:r>
              <a:rPr lang="en-US" sz="3000" dirty="0" smtClean="0">
                <a:sym typeface="Wingdings" pitchFamily="2" charset="2"/>
              </a:rPr>
              <a:t> easily detectable</a:t>
            </a:r>
          </a:p>
          <a:p>
            <a:pPr>
              <a:buNone/>
            </a:pPr>
            <a:endParaRPr lang="en-US" sz="24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3000" dirty="0" smtClean="0"/>
              <a:t>Consequences of quasi-perfect multicollinearity :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Larger VAR &amp; errors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Larger confidence intervals (less precision)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Non-significant </a:t>
            </a:r>
            <a:r>
              <a:rPr lang="en-US" sz="2600" i="1" dirty="0" smtClean="0"/>
              <a:t>t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High r</a:t>
            </a:r>
            <a:r>
              <a:rPr lang="en-US" sz="2600" baseline="30000" dirty="0" smtClean="0"/>
              <a:t>2</a:t>
            </a:r>
            <a:r>
              <a:rPr lang="en-US" sz="2600" dirty="0" smtClean="0"/>
              <a:t> but few significant </a:t>
            </a:r>
            <a:r>
              <a:rPr lang="en-US" sz="2600" i="1" dirty="0" smtClean="0"/>
              <a:t>t</a:t>
            </a:r>
            <a:r>
              <a:rPr lang="en-US" sz="2600" dirty="0" smtClean="0"/>
              <a:t>’s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LS very sensitive to changes in data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Wrong sign of some coefficients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Individual contribution not easy to assess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3000" dirty="0" smtClean="0"/>
              <a:t>How to detect?</a:t>
            </a:r>
          </a:p>
          <a:p>
            <a:pPr lvl="1"/>
            <a:r>
              <a:rPr lang="en-US" sz="2600" dirty="0" smtClean="0"/>
              <a:t>High r</a:t>
            </a:r>
            <a:r>
              <a:rPr lang="en-US" sz="2600" baseline="30000" dirty="0" smtClean="0"/>
              <a:t>2</a:t>
            </a:r>
            <a:r>
              <a:rPr lang="en-US" sz="2600" dirty="0" smtClean="0"/>
              <a:t> and few significant </a:t>
            </a:r>
            <a:r>
              <a:rPr lang="en-US" sz="2600" i="1" dirty="0" smtClean="0"/>
              <a:t>t</a:t>
            </a:r>
          </a:p>
          <a:p>
            <a:pPr lvl="1"/>
            <a:r>
              <a:rPr lang="en-US" sz="2600" dirty="0" smtClean="0"/>
              <a:t>High correlation among variables (r &gt; 0.8)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57229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4500" dirty="0" smtClean="0"/>
              <a:t>3.8 Relaxing the CLRM basic assumptions</a:t>
            </a:r>
          </a:p>
          <a:p>
            <a:pPr>
              <a:buNone/>
            </a:pPr>
            <a:endParaRPr lang="en-US" sz="4500" dirty="0" smtClean="0"/>
          </a:p>
          <a:p>
            <a:pPr marL="514350" indent="-514350">
              <a:buAutoNum type="arabicPeriod"/>
            </a:pPr>
            <a:r>
              <a:rPr lang="en-US" sz="3800" dirty="0" smtClean="0"/>
              <a:t>Before: errors cancel out (exogeneity). </a:t>
            </a:r>
          </a:p>
          <a:p>
            <a:pPr marL="514350" indent="-514350">
              <a:buNone/>
            </a:pPr>
            <a:r>
              <a:rPr lang="en-US" sz="3800" dirty="0" smtClean="0"/>
              <a:t>	Now</a:t>
            </a:r>
            <a:r>
              <a:rPr lang="en-US" sz="3800" smtClean="0"/>
              <a:t>: </a:t>
            </a:r>
            <a:r>
              <a:rPr lang="en-US" sz="3800" smtClean="0"/>
              <a:t>they </a:t>
            </a:r>
            <a:r>
              <a:rPr lang="en-US" sz="3800" dirty="0" smtClean="0"/>
              <a:t>don’t, and will affect the dependent variable</a:t>
            </a:r>
          </a:p>
          <a:p>
            <a:pPr marL="514350" indent="-514350">
              <a:buNone/>
            </a:pPr>
            <a:r>
              <a:rPr lang="en-US" sz="3800" dirty="0" smtClean="0"/>
              <a:t>	</a:t>
            </a:r>
            <a:r>
              <a:rPr lang="en-US" sz="3800" dirty="0" smtClean="0">
                <a:sym typeface="Wingdings" pitchFamily="2" charset="2"/>
              </a:rPr>
              <a:t>Consequence </a:t>
            </a:r>
            <a:r>
              <a:rPr lang="en-US" sz="3800" dirty="0" smtClean="0"/>
              <a:t>: endogeneity </a:t>
            </a:r>
            <a:r>
              <a:rPr lang="en-US" sz="3800" dirty="0" smtClean="0">
                <a:sym typeface="Wingdings" pitchFamily="2" charset="2"/>
              </a:rPr>
              <a:t> LS is biased</a:t>
            </a:r>
            <a:endParaRPr lang="en-US" sz="3800" dirty="0" smtClean="0"/>
          </a:p>
          <a:p>
            <a:pPr marL="514350" indent="-514350">
              <a:buNone/>
            </a:pPr>
            <a:r>
              <a:rPr lang="en-US" sz="3800" dirty="0" smtClean="0"/>
              <a:t>	Hausman test</a:t>
            </a:r>
            <a:r>
              <a:rPr lang="en-US" sz="3800" dirty="0" smtClean="0">
                <a:sym typeface="Wingdings" pitchFamily="2" charset="2"/>
              </a:rPr>
              <a:t>; alternative: 2SLS (IV)</a:t>
            </a:r>
          </a:p>
          <a:p>
            <a:pPr marL="514350" indent="-514350">
              <a:buNone/>
            </a:pPr>
            <a:endParaRPr lang="en-US" sz="3700" dirty="0" smtClean="0">
              <a:sym typeface="Wingdings" pitchFamily="2" charset="2"/>
            </a:endParaRPr>
          </a:p>
          <a:p>
            <a:pPr marL="514350" indent="-514350">
              <a:buNone/>
            </a:pPr>
            <a:r>
              <a:rPr lang="en-US" sz="3800" dirty="0" smtClean="0">
                <a:sym typeface="Wingdings" pitchFamily="2" charset="2"/>
              </a:rPr>
              <a:t>2.	Before: same dispersion of errors (</a:t>
            </a:r>
            <a:r>
              <a:rPr lang="en-US" sz="3800" dirty="0" smtClean="0"/>
              <a:t>Homoskedasticity)</a:t>
            </a:r>
            <a:endParaRPr lang="en-US" sz="3800" dirty="0" smtClean="0">
              <a:sym typeface="Wingdings" pitchFamily="2" charset="2"/>
            </a:endParaRPr>
          </a:p>
          <a:p>
            <a:pPr marL="514350" indent="-514350">
              <a:buNone/>
            </a:pPr>
            <a:r>
              <a:rPr lang="en-US" sz="3800" dirty="0" smtClean="0">
                <a:sym typeface="Wingdings" pitchFamily="2" charset="2"/>
              </a:rPr>
              <a:t>	Now: different dispersion (Heteroskedasticity)</a:t>
            </a:r>
          </a:p>
          <a:p>
            <a:pPr marL="514350" indent="-514350">
              <a:buNone/>
            </a:pPr>
            <a:r>
              <a:rPr lang="en-US" sz="3800" dirty="0" smtClean="0">
                <a:sym typeface="Wingdings" pitchFamily="2" charset="2"/>
              </a:rPr>
              <a:t>	Consequence: inefficiency of LS  larger variances/errors</a:t>
            </a:r>
          </a:p>
          <a:p>
            <a:pPr marL="514350" indent="-514350">
              <a:buNone/>
            </a:pPr>
            <a:r>
              <a:rPr lang="en-US" sz="3800" dirty="0" smtClean="0">
                <a:sym typeface="Wingdings" pitchFamily="2" charset="2"/>
              </a:rPr>
              <a:t>	White test; alternative: GLS</a:t>
            </a:r>
          </a:p>
          <a:p>
            <a:pPr marL="514350" indent="-514350">
              <a:buNone/>
            </a:pPr>
            <a:endParaRPr lang="en-US" sz="3700" dirty="0" smtClean="0">
              <a:sym typeface="Wingdings" pitchFamily="2" charset="2"/>
            </a:endParaRPr>
          </a:p>
          <a:p>
            <a:pPr marL="514350" indent="-514350">
              <a:buNone/>
            </a:pPr>
            <a:r>
              <a:rPr lang="en-US" sz="3800" dirty="0" smtClean="0">
                <a:sym typeface="Wingdings" pitchFamily="2" charset="2"/>
              </a:rPr>
              <a:t>3.	Before: no autocorrelation of errors (no serial correlation)</a:t>
            </a:r>
          </a:p>
          <a:p>
            <a:pPr marL="514350" indent="-514350">
              <a:buNone/>
            </a:pPr>
            <a:r>
              <a:rPr lang="en-US" sz="3800" dirty="0" smtClean="0">
                <a:sym typeface="Wingdings" pitchFamily="2" charset="2"/>
              </a:rPr>
              <a:t>	Now:  autocorrelation of errors</a:t>
            </a:r>
          </a:p>
          <a:p>
            <a:pPr marL="514350" indent="-514350">
              <a:buNone/>
            </a:pPr>
            <a:r>
              <a:rPr lang="en-US" sz="3800" dirty="0" smtClean="0">
                <a:sym typeface="Wingdings" pitchFamily="2" charset="2"/>
              </a:rPr>
              <a:t>	Consequence : inefficiency of LS  larger variances/errors</a:t>
            </a:r>
          </a:p>
          <a:p>
            <a:pPr marL="514350" indent="-514350">
              <a:buNone/>
            </a:pPr>
            <a:r>
              <a:rPr lang="en-US" sz="3800" dirty="0" smtClean="0">
                <a:sym typeface="Wingdings" pitchFamily="2" charset="2"/>
              </a:rPr>
              <a:t>	Durbin-Watson test ; alternative: GLS</a:t>
            </a:r>
          </a:p>
          <a:p>
            <a:pPr marL="514350" indent="-514350">
              <a:buNone/>
            </a:pPr>
            <a:endParaRPr lang="en-US" sz="24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572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3.8 Relaxing the CLRM basic assumptions</a:t>
            </a:r>
          </a:p>
          <a:p>
            <a:pPr>
              <a:buNone/>
            </a:pPr>
            <a:endParaRPr lang="en-US" sz="2800" dirty="0" smtClean="0"/>
          </a:p>
          <a:p>
            <a:pPr marL="514350" indent="-514350">
              <a:buAutoNum type="arabicPeriod" startAt="4"/>
            </a:pPr>
            <a:r>
              <a:rPr lang="en-US" sz="2400" dirty="0" smtClean="0">
                <a:sym typeface="Wingdings" pitchFamily="2" charset="2"/>
              </a:rPr>
              <a:t>Before: normality of errors</a:t>
            </a:r>
          </a:p>
          <a:p>
            <a:pPr marL="514350" indent="-514350">
              <a:buNone/>
            </a:pPr>
            <a:r>
              <a:rPr lang="en-US" sz="2400" dirty="0" smtClean="0">
                <a:sym typeface="Wingdings" pitchFamily="2" charset="2"/>
              </a:rPr>
              <a:t>	Now: absence of normality</a:t>
            </a:r>
          </a:p>
          <a:p>
            <a:pPr marL="514350" indent="-514350">
              <a:buNone/>
            </a:pPr>
            <a:r>
              <a:rPr lang="en-US" sz="2400" dirty="0" smtClean="0">
                <a:sym typeface="Wingdings" pitchFamily="2" charset="2"/>
              </a:rPr>
              <a:t>	Consequence: hypothesis tests NOT valid</a:t>
            </a:r>
          </a:p>
          <a:p>
            <a:pPr marL="514350" indent="-514350">
              <a:buNone/>
            </a:pPr>
            <a:r>
              <a:rPr lang="en-US" sz="2400" dirty="0" smtClean="0">
                <a:sym typeface="Wingdings" pitchFamily="2" charset="2"/>
              </a:rPr>
              <a:t>	Jarque-Bera test; central limit theorem</a:t>
            </a:r>
          </a:p>
          <a:p>
            <a:pPr marL="514350" indent="-514350">
              <a:buNone/>
            </a:pPr>
            <a:endParaRPr lang="en-US" sz="2400" dirty="0" smtClean="0">
              <a:sym typeface="Wingdings" pitchFamily="2" charset="2"/>
            </a:endParaRPr>
          </a:p>
          <a:p>
            <a:pPr marL="514350" indent="-514350">
              <a:buAutoNum type="arabicPeriod" startAt="5"/>
            </a:pPr>
            <a:r>
              <a:rPr lang="en-US" sz="2400" dirty="0" smtClean="0">
                <a:sym typeface="Wingdings" pitchFamily="2" charset="2"/>
              </a:rPr>
              <a:t>Before: absence of m</a:t>
            </a:r>
            <a:r>
              <a:rPr lang="en-US" sz="2400" dirty="0" smtClean="0"/>
              <a:t>ulticollinearity</a:t>
            </a:r>
            <a:endParaRPr lang="en-US" sz="2400" dirty="0" smtClean="0">
              <a:sym typeface="Wingdings" pitchFamily="2" charset="2"/>
            </a:endParaRPr>
          </a:p>
          <a:p>
            <a:pPr marL="514350" indent="-514350">
              <a:buNone/>
            </a:pPr>
            <a:r>
              <a:rPr lang="en-US" sz="2400" dirty="0" smtClean="0">
                <a:sym typeface="Wingdings" pitchFamily="2" charset="2"/>
              </a:rPr>
              <a:t>	Now: m</a:t>
            </a:r>
            <a:r>
              <a:rPr lang="en-US" sz="2400" dirty="0" smtClean="0"/>
              <a:t>ulticollinearity</a:t>
            </a:r>
            <a:endParaRPr lang="en-US" sz="2400" dirty="0" smtClean="0">
              <a:sym typeface="Wingdings" pitchFamily="2" charset="2"/>
            </a:endParaRPr>
          </a:p>
          <a:p>
            <a:pPr marL="514350" indent="-514350">
              <a:buNone/>
            </a:pPr>
            <a:r>
              <a:rPr lang="en-US" sz="2400" dirty="0" smtClean="0">
                <a:sym typeface="Wingdings" pitchFamily="2" charset="2"/>
              </a:rPr>
              <a:t>	Consequence: can’t calculate (perfect m</a:t>
            </a:r>
            <a:r>
              <a:rPr lang="en-US" sz="2400" dirty="0" smtClean="0"/>
              <a:t>ulticollinearity</a:t>
            </a:r>
            <a:r>
              <a:rPr lang="en-US" sz="2400" dirty="0" smtClean="0">
                <a:sym typeface="Wingdings" pitchFamily="2" charset="2"/>
              </a:rPr>
              <a:t>) or previous  difficulties (quasi-perfect m</a:t>
            </a:r>
            <a:r>
              <a:rPr lang="en-US" sz="2400" dirty="0" smtClean="0"/>
              <a:t>ulticollinearity</a:t>
            </a:r>
            <a:r>
              <a:rPr lang="en-US" sz="2400" dirty="0" smtClean="0">
                <a:sym typeface="Wingdings" pitchFamily="2" charset="2"/>
              </a:rPr>
              <a:t>)</a:t>
            </a:r>
          </a:p>
          <a:p>
            <a:pPr marL="514350" indent="-514350">
              <a:buNone/>
            </a:pPr>
            <a:r>
              <a:rPr lang="en-US" sz="2400" dirty="0" smtClean="0">
                <a:sym typeface="Wingdings" pitchFamily="2" charset="2"/>
              </a:rPr>
              <a:t>	Alternative: re-specify the model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Presentación en pantalla (4:3)</PresentationFormat>
  <Paragraphs>46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9</cp:revision>
  <dcterms:created xsi:type="dcterms:W3CDTF">2011-12-07T15:38:44Z</dcterms:created>
  <dcterms:modified xsi:type="dcterms:W3CDTF">2012-12-12T09:44:09Z</dcterms:modified>
</cp:coreProperties>
</file>